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</p:sldMasterIdLst>
  <p:notesMasterIdLst>
    <p:notesMasterId r:id="rId37"/>
  </p:notesMasterIdLst>
  <p:handoutMasterIdLst>
    <p:handoutMasterId r:id="rId38"/>
  </p:handoutMasterIdLst>
  <p:sldIdLst>
    <p:sldId id="257" r:id="rId2"/>
    <p:sldId id="407" r:id="rId3"/>
    <p:sldId id="414" r:id="rId4"/>
    <p:sldId id="408" r:id="rId5"/>
    <p:sldId id="409" r:id="rId6"/>
    <p:sldId id="410" r:id="rId7"/>
    <p:sldId id="412" r:id="rId8"/>
    <p:sldId id="415" r:id="rId9"/>
    <p:sldId id="301" r:id="rId10"/>
    <p:sldId id="335" r:id="rId11"/>
    <p:sldId id="413" r:id="rId12"/>
    <p:sldId id="418" r:id="rId13"/>
    <p:sldId id="424" r:id="rId14"/>
    <p:sldId id="472" r:id="rId15"/>
    <p:sldId id="425" r:id="rId16"/>
    <p:sldId id="457" r:id="rId17"/>
    <p:sldId id="458" r:id="rId18"/>
    <p:sldId id="474" r:id="rId19"/>
    <p:sldId id="473" r:id="rId20"/>
    <p:sldId id="475" r:id="rId21"/>
    <p:sldId id="476" r:id="rId22"/>
    <p:sldId id="463" r:id="rId23"/>
    <p:sldId id="477" r:id="rId24"/>
    <p:sldId id="478" r:id="rId25"/>
    <p:sldId id="416" r:id="rId26"/>
    <p:sldId id="479" r:id="rId27"/>
    <p:sldId id="480" r:id="rId28"/>
    <p:sldId id="482" r:id="rId29"/>
    <p:sldId id="483" r:id="rId30"/>
    <p:sldId id="484" r:id="rId31"/>
    <p:sldId id="485" r:id="rId32"/>
    <p:sldId id="486" r:id="rId33"/>
    <p:sldId id="481" r:id="rId34"/>
    <p:sldId id="256" r:id="rId35"/>
    <p:sldId id="404" r:id="rId36"/>
  </p:sldIdLst>
  <p:sldSz cx="9144000" cy="5143500" type="screen16x9"/>
  <p:notesSz cx="7023100" cy="93091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Georgia" panose="02040502050405020303" pitchFamily="18" charset="0"/>
      <p:regular r:id="rId43"/>
      <p:bold r:id="rId44"/>
      <p:italic r:id="rId45"/>
      <p:boldItalic r:id="rId46"/>
    </p:embeddedFont>
    <p:embeddedFont>
      <p:font typeface="Myriad Web Pro" panose="020B0604020202020204" charset="0"/>
      <p:regular r:id="rId47"/>
      <p:bold r:id="rId48"/>
      <p:italic r:id="rId4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Frances, Carol J. (CDC/DDPHSS/NCHS/DHCS)" initials="DCJ(" lastIdx="1" clrIdx="0">
    <p:extLst>
      <p:ext uri="{19B8F6BF-5375-455C-9EA6-DF929625EA0E}">
        <p15:presenceInfo xmlns:p15="http://schemas.microsoft.com/office/powerpoint/2012/main" userId="S::csd0@cdc.gov::5620fbe4-95bc-447f-8ac4-2f3e9843bf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BB0"/>
    <a:srgbClr val="0088B7"/>
    <a:srgbClr val="006858"/>
    <a:srgbClr val="006166"/>
    <a:srgbClr val="695E4A"/>
    <a:srgbClr val="B45340"/>
    <a:srgbClr val="9A4E9E"/>
    <a:srgbClr val="FFFFFF"/>
    <a:srgbClr val="618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310" autoAdjust="0"/>
  </p:normalViewPr>
  <p:slideViewPr>
    <p:cSldViewPr snapToGrid="0">
      <p:cViewPr varScale="1">
        <p:scale>
          <a:sx n="115" d="100"/>
          <a:sy n="115" d="100"/>
        </p:scale>
        <p:origin x="29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68325-5597-4128-AB66-CB38941611EC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F44EC7-AE5E-49EE-B733-7576E0D701BE}">
      <dgm:prSet phldrT="[Text]"/>
      <dgm:spPr>
        <a:solidFill>
          <a:schemeClr val="bg2">
            <a:alpha val="5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en-US" dirty="0">
              <a:solidFill>
                <a:srgbClr val="92D050"/>
              </a:solidFill>
            </a:rPr>
            <a:t>CMS MBSF</a:t>
          </a:r>
        </a:p>
      </dgm:t>
    </dgm:pt>
    <dgm:pt modelId="{10863246-B6A8-4E18-A217-B31728409374}" type="parTrans" cxnId="{C2E4A00C-9CD3-4A1D-8723-BA329F84F5D0}">
      <dgm:prSet/>
      <dgm:spPr/>
      <dgm:t>
        <a:bodyPr/>
        <a:lstStyle/>
        <a:p>
          <a:endParaRPr lang="en-US"/>
        </a:p>
      </dgm:t>
    </dgm:pt>
    <dgm:pt modelId="{D5ED472A-AFF2-40F1-B055-C5D9248CD045}" type="sibTrans" cxnId="{C2E4A00C-9CD3-4A1D-8723-BA329F84F5D0}">
      <dgm:prSet/>
      <dgm:spPr/>
      <dgm:t>
        <a:bodyPr/>
        <a:lstStyle/>
        <a:p>
          <a:endParaRPr lang="en-US"/>
        </a:p>
      </dgm:t>
    </dgm:pt>
    <dgm:pt modelId="{E06D8E41-6BAC-4C50-865A-765A1FBFEE0E}">
      <dgm:prSet phldrT="[Text]"/>
      <dgm:spPr>
        <a:solidFill>
          <a:schemeClr val="bg2">
            <a:alpha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US" dirty="0">
              <a:solidFill>
                <a:srgbClr val="7030A0"/>
              </a:solidFill>
            </a:rPr>
            <a:t>NHCS</a:t>
          </a:r>
        </a:p>
      </dgm:t>
    </dgm:pt>
    <dgm:pt modelId="{ECECC790-29A2-4332-82B9-BFA5F53162EE}" type="parTrans" cxnId="{1CC1B9A6-D58A-4A7D-AB14-3AFC7978C72C}">
      <dgm:prSet/>
      <dgm:spPr/>
      <dgm:t>
        <a:bodyPr/>
        <a:lstStyle/>
        <a:p>
          <a:endParaRPr lang="en-US"/>
        </a:p>
      </dgm:t>
    </dgm:pt>
    <dgm:pt modelId="{0175A87E-C3A6-4011-93EA-4621751E9595}" type="sibTrans" cxnId="{1CC1B9A6-D58A-4A7D-AB14-3AFC7978C72C}">
      <dgm:prSet/>
      <dgm:spPr/>
      <dgm:t>
        <a:bodyPr/>
        <a:lstStyle/>
        <a:p>
          <a:endParaRPr lang="en-US"/>
        </a:p>
      </dgm:t>
    </dgm:pt>
    <dgm:pt modelId="{C89C01B8-5A76-4CBE-9B91-6F86D9A65B67}">
      <dgm:prSet phldrT="[Text]"/>
      <dgm:spPr>
        <a:solidFill>
          <a:schemeClr val="bg2">
            <a:alpha val="50000"/>
          </a:schemeClr>
        </a:solidFill>
        <a:ln>
          <a:solidFill>
            <a:srgbClr val="008BB0"/>
          </a:solidFill>
        </a:ln>
      </dgm:spPr>
      <dgm:t>
        <a:bodyPr/>
        <a:lstStyle/>
        <a:p>
          <a:r>
            <a:rPr lang="en-US" dirty="0">
              <a:solidFill>
                <a:srgbClr val="008BB0"/>
              </a:solidFill>
            </a:rPr>
            <a:t>NDI</a:t>
          </a:r>
        </a:p>
      </dgm:t>
    </dgm:pt>
    <dgm:pt modelId="{53CC562A-82FC-4728-8DB0-7823BBD4AF37}" type="parTrans" cxnId="{5B22A6F3-4014-4D78-8CCD-440304FDC207}">
      <dgm:prSet/>
      <dgm:spPr/>
      <dgm:t>
        <a:bodyPr/>
        <a:lstStyle/>
        <a:p>
          <a:endParaRPr lang="en-US"/>
        </a:p>
      </dgm:t>
    </dgm:pt>
    <dgm:pt modelId="{AAFDB307-EFAB-4BE3-A68A-709956482001}" type="sibTrans" cxnId="{5B22A6F3-4014-4D78-8CCD-440304FDC207}">
      <dgm:prSet/>
      <dgm:spPr/>
      <dgm:t>
        <a:bodyPr/>
        <a:lstStyle/>
        <a:p>
          <a:endParaRPr lang="en-US"/>
        </a:p>
      </dgm:t>
    </dgm:pt>
    <dgm:pt modelId="{8FFB27D9-832F-4151-BCC1-0AE49572736B}" type="pres">
      <dgm:prSet presAssocID="{CFD68325-5597-4128-AB66-CB38941611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DB97BD-5FC6-4846-87BF-1967E78DA1E6}" type="pres">
      <dgm:prSet presAssocID="{DEF44EC7-AE5E-49EE-B733-7576E0D701BE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8E724-1B4F-48DE-9584-73CD7BA63752}" type="pres">
      <dgm:prSet presAssocID="{D5ED472A-AFF2-40F1-B055-C5D9248CD045}" presName="space" presStyleCnt="0"/>
      <dgm:spPr/>
    </dgm:pt>
    <dgm:pt modelId="{959E3AAB-939B-4DDF-B684-AA844FA35136}" type="pres">
      <dgm:prSet presAssocID="{E06D8E41-6BAC-4C50-865A-765A1FBFEE0E}" presName="Name5" presStyleLbl="vennNode1" presStyleIdx="1" presStyleCnt="3" custLinFactNeighborX="4509" custLinFactNeighborY="-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743F2-948A-4C1A-855A-0C105875E6D7}" type="pres">
      <dgm:prSet presAssocID="{0175A87E-C3A6-4011-93EA-4621751E9595}" presName="space" presStyleCnt="0"/>
      <dgm:spPr/>
    </dgm:pt>
    <dgm:pt modelId="{E84A41E1-90D2-4D3F-9346-B8321867291A}" type="pres">
      <dgm:prSet presAssocID="{C89C01B8-5A76-4CBE-9B91-6F86D9A65B67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E4A00C-9CD3-4A1D-8723-BA329F84F5D0}" srcId="{CFD68325-5597-4128-AB66-CB38941611EC}" destId="{DEF44EC7-AE5E-49EE-B733-7576E0D701BE}" srcOrd="0" destOrd="0" parTransId="{10863246-B6A8-4E18-A217-B31728409374}" sibTransId="{D5ED472A-AFF2-40F1-B055-C5D9248CD045}"/>
    <dgm:cxn modelId="{D111F7B5-4A1C-4A4B-A595-113E2150B28B}" type="presOf" srcId="{E06D8E41-6BAC-4C50-865A-765A1FBFEE0E}" destId="{959E3AAB-939B-4DDF-B684-AA844FA35136}" srcOrd="0" destOrd="0" presId="urn:microsoft.com/office/officeart/2005/8/layout/venn3"/>
    <dgm:cxn modelId="{1CC1B9A6-D58A-4A7D-AB14-3AFC7978C72C}" srcId="{CFD68325-5597-4128-AB66-CB38941611EC}" destId="{E06D8E41-6BAC-4C50-865A-765A1FBFEE0E}" srcOrd="1" destOrd="0" parTransId="{ECECC790-29A2-4332-82B9-BFA5F53162EE}" sibTransId="{0175A87E-C3A6-4011-93EA-4621751E9595}"/>
    <dgm:cxn modelId="{3572EF00-1DAA-408C-AD98-D22F03EC564B}" type="presOf" srcId="{CFD68325-5597-4128-AB66-CB38941611EC}" destId="{8FFB27D9-832F-4151-BCC1-0AE49572736B}" srcOrd="0" destOrd="0" presId="urn:microsoft.com/office/officeart/2005/8/layout/venn3"/>
    <dgm:cxn modelId="{414B359C-AA3B-44C7-8978-68054B7C3F85}" type="presOf" srcId="{DEF44EC7-AE5E-49EE-B733-7576E0D701BE}" destId="{30DB97BD-5FC6-4846-87BF-1967E78DA1E6}" srcOrd="0" destOrd="0" presId="urn:microsoft.com/office/officeart/2005/8/layout/venn3"/>
    <dgm:cxn modelId="{5B22A6F3-4014-4D78-8CCD-440304FDC207}" srcId="{CFD68325-5597-4128-AB66-CB38941611EC}" destId="{C89C01B8-5A76-4CBE-9B91-6F86D9A65B67}" srcOrd="2" destOrd="0" parTransId="{53CC562A-82FC-4728-8DB0-7823BBD4AF37}" sibTransId="{AAFDB307-EFAB-4BE3-A68A-709956482001}"/>
    <dgm:cxn modelId="{05234D2D-88C8-477B-9581-58F68A311D8F}" type="presOf" srcId="{C89C01B8-5A76-4CBE-9B91-6F86D9A65B67}" destId="{E84A41E1-90D2-4D3F-9346-B8321867291A}" srcOrd="0" destOrd="0" presId="urn:microsoft.com/office/officeart/2005/8/layout/venn3"/>
    <dgm:cxn modelId="{A8E651D4-B8F0-466D-B703-AD6298E53434}" type="presParOf" srcId="{8FFB27D9-832F-4151-BCC1-0AE49572736B}" destId="{30DB97BD-5FC6-4846-87BF-1967E78DA1E6}" srcOrd="0" destOrd="0" presId="urn:microsoft.com/office/officeart/2005/8/layout/venn3"/>
    <dgm:cxn modelId="{9F183DAC-9526-4205-B01C-3B7FAD3A1AC5}" type="presParOf" srcId="{8FFB27D9-832F-4151-BCC1-0AE49572736B}" destId="{70A8E724-1B4F-48DE-9584-73CD7BA63752}" srcOrd="1" destOrd="0" presId="urn:microsoft.com/office/officeart/2005/8/layout/venn3"/>
    <dgm:cxn modelId="{BF212D76-534B-43CA-975C-F012F2FF5F7B}" type="presParOf" srcId="{8FFB27D9-832F-4151-BCC1-0AE49572736B}" destId="{959E3AAB-939B-4DDF-B684-AA844FA35136}" srcOrd="2" destOrd="0" presId="urn:microsoft.com/office/officeart/2005/8/layout/venn3"/>
    <dgm:cxn modelId="{1980E377-791F-48BD-902B-61C5DEE3358F}" type="presParOf" srcId="{8FFB27D9-832F-4151-BCC1-0AE49572736B}" destId="{261743F2-948A-4C1A-855A-0C105875E6D7}" srcOrd="3" destOrd="0" presId="urn:microsoft.com/office/officeart/2005/8/layout/venn3"/>
    <dgm:cxn modelId="{E24E5811-498D-4DB4-911F-AE014F5C18E3}" type="presParOf" srcId="{8FFB27D9-832F-4151-BCC1-0AE49572736B}" destId="{E84A41E1-90D2-4D3F-9346-B8321867291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D68325-5597-4128-AB66-CB38941611EC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6D8E41-6BAC-4C50-865A-765A1FBFEE0E}">
      <dgm:prSet phldrT="[Text]"/>
      <dgm:spPr>
        <a:solidFill>
          <a:schemeClr val="bg2">
            <a:alpha val="50000"/>
          </a:schemeClr>
        </a:solidFill>
        <a:ln>
          <a:solidFill>
            <a:srgbClr val="008BB0"/>
          </a:solidFill>
        </a:ln>
      </dgm:spPr>
      <dgm:t>
        <a:bodyPr/>
        <a:lstStyle/>
        <a:p>
          <a:r>
            <a:rPr lang="en-US" dirty="0">
              <a:solidFill>
                <a:srgbClr val="008BB0"/>
              </a:solidFill>
            </a:rPr>
            <a:t>NDI</a:t>
          </a:r>
        </a:p>
      </dgm:t>
    </dgm:pt>
    <dgm:pt modelId="{ECECC790-29A2-4332-82B9-BFA5F53162EE}" type="parTrans" cxnId="{1CC1B9A6-D58A-4A7D-AB14-3AFC7978C72C}">
      <dgm:prSet/>
      <dgm:spPr/>
      <dgm:t>
        <a:bodyPr/>
        <a:lstStyle/>
        <a:p>
          <a:endParaRPr lang="en-US"/>
        </a:p>
      </dgm:t>
    </dgm:pt>
    <dgm:pt modelId="{0175A87E-C3A6-4011-93EA-4621751E9595}" type="sibTrans" cxnId="{1CC1B9A6-D58A-4A7D-AB14-3AFC7978C72C}">
      <dgm:prSet/>
      <dgm:spPr/>
      <dgm:t>
        <a:bodyPr/>
        <a:lstStyle/>
        <a:p>
          <a:endParaRPr lang="en-US"/>
        </a:p>
      </dgm:t>
    </dgm:pt>
    <dgm:pt modelId="{C89C01B8-5A76-4CBE-9B91-6F86D9A65B67}">
      <dgm:prSet phldrT="[Text]"/>
      <dgm:spPr>
        <a:noFill/>
        <a:ln>
          <a:noFill/>
        </a:ln>
      </dgm:spPr>
      <dgm:t>
        <a:bodyPr/>
        <a:lstStyle/>
        <a:p>
          <a:r>
            <a:rPr lang="en-US" dirty="0">
              <a:solidFill>
                <a:schemeClr val="bg2"/>
              </a:solidFill>
            </a:rPr>
            <a:t>DIM</a:t>
          </a:r>
        </a:p>
      </dgm:t>
    </dgm:pt>
    <dgm:pt modelId="{53CC562A-82FC-4728-8DB0-7823BBD4AF37}" type="parTrans" cxnId="{5B22A6F3-4014-4D78-8CCD-440304FDC207}">
      <dgm:prSet/>
      <dgm:spPr/>
      <dgm:t>
        <a:bodyPr/>
        <a:lstStyle/>
        <a:p>
          <a:endParaRPr lang="en-US"/>
        </a:p>
      </dgm:t>
    </dgm:pt>
    <dgm:pt modelId="{AAFDB307-EFAB-4BE3-A68A-709956482001}" type="sibTrans" cxnId="{5B22A6F3-4014-4D78-8CCD-440304FDC207}">
      <dgm:prSet/>
      <dgm:spPr/>
      <dgm:t>
        <a:bodyPr/>
        <a:lstStyle/>
        <a:p>
          <a:endParaRPr lang="en-US"/>
        </a:p>
      </dgm:t>
    </dgm:pt>
    <dgm:pt modelId="{DEF44EC7-AE5E-49EE-B733-7576E0D701BE}">
      <dgm:prSet phldrT="[Text]"/>
      <dgm:spPr>
        <a:solidFill>
          <a:schemeClr val="bg2">
            <a:alpha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US" dirty="0">
              <a:solidFill>
                <a:srgbClr val="7030A0"/>
              </a:solidFill>
            </a:rPr>
            <a:t>NHCS</a:t>
          </a:r>
        </a:p>
      </dgm:t>
    </dgm:pt>
    <dgm:pt modelId="{D5ED472A-AFF2-40F1-B055-C5D9248CD045}" type="sibTrans" cxnId="{C2E4A00C-9CD3-4A1D-8723-BA329F84F5D0}">
      <dgm:prSet/>
      <dgm:spPr/>
      <dgm:t>
        <a:bodyPr/>
        <a:lstStyle/>
        <a:p>
          <a:endParaRPr lang="en-US"/>
        </a:p>
      </dgm:t>
    </dgm:pt>
    <dgm:pt modelId="{10863246-B6A8-4E18-A217-B31728409374}" type="parTrans" cxnId="{C2E4A00C-9CD3-4A1D-8723-BA329F84F5D0}">
      <dgm:prSet/>
      <dgm:spPr/>
      <dgm:t>
        <a:bodyPr/>
        <a:lstStyle/>
        <a:p>
          <a:endParaRPr lang="en-US"/>
        </a:p>
      </dgm:t>
    </dgm:pt>
    <dgm:pt modelId="{8FFB27D9-832F-4151-BCC1-0AE49572736B}" type="pres">
      <dgm:prSet presAssocID="{CFD68325-5597-4128-AB66-CB38941611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DB97BD-5FC6-4846-87BF-1967E78DA1E6}" type="pres">
      <dgm:prSet presAssocID="{DEF44EC7-AE5E-49EE-B733-7576E0D701BE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8E724-1B4F-48DE-9584-73CD7BA63752}" type="pres">
      <dgm:prSet presAssocID="{D5ED472A-AFF2-40F1-B055-C5D9248CD045}" presName="space" presStyleCnt="0"/>
      <dgm:spPr/>
    </dgm:pt>
    <dgm:pt modelId="{959E3AAB-939B-4DDF-B684-AA844FA35136}" type="pres">
      <dgm:prSet presAssocID="{E06D8E41-6BAC-4C50-865A-765A1FBFEE0E}" presName="Name5" presStyleLbl="vennNode1" presStyleIdx="1" presStyleCnt="3" custLinFactNeighborX="4509" custLinFactNeighborY="-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743F2-948A-4C1A-855A-0C105875E6D7}" type="pres">
      <dgm:prSet presAssocID="{0175A87E-C3A6-4011-93EA-4621751E9595}" presName="space" presStyleCnt="0"/>
      <dgm:spPr/>
    </dgm:pt>
    <dgm:pt modelId="{E84A41E1-90D2-4D3F-9346-B8321867291A}" type="pres">
      <dgm:prSet presAssocID="{C89C01B8-5A76-4CBE-9B91-6F86D9A65B67}" presName="Name5" presStyleLbl="vennNode1" presStyleIdx="2" presStyleCnt="3" custLinFactNeighborX="1596" custLinFactNeighborY="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E4A00C-9CD3-4A1D-8723-BA329F84F5D0}" srcId="{CFD68325-5597-4128-AB66-CB38941611EC}" destId="{DEF44EC7-AE5E-49EE-B733-7576E0D701BE}" srcOrd="0" destOrd="0" parTransId="{10863246-B6A8-4E18-A217-B31728409374}" sibTransId="{D5ED472A-AFF2-40F1-B055-C5D9248CD045}"/>
    <dgm:cxn modelId="{D111F7B5-4A1C-4A4B-A595-113E2150B28B}" type="presOf" srcId="{E06D8E41-6BAC-4C50-865A-765A1FBFEE0E}" destId="{959E3AAB-939B-4DDF-B684-AA844FA35136}" srcOrd="0" destOrd="0" presId="urn:microsoft.com/office/officeart/2005/8/layout/venn3"/>
    <dgm:cxn modelId="{1CC1B9A6-D58A-4A7D-AB14-3AFC7978C72C}" srcId="{CFD68325-5597-4128-AB66-CB38941611EC}" destId="{E06D8E41-6BAC-4C50-865A-765A1FBFEE0E}" srcOrd="1" destOrd="0" parTransId="{ECECC790-29A2-4332-82B9-BFA5F53162EE}" sibTransId="{0175A87E-C3A6-4011-93EA-4621751E9595}"/>
    <dgm:cxn modelId="{3572EF00-1DAA-408C-AD98-D22F03EC564B}" type="presOf" srcId="{CFD68325-5597-4128-AB66-CB38941611EC}" destId="{8FFB27D9-832F-4151-BCC1-0AE49572736B}" srcOrd="0" destOrd="0" presId="urn:microsoft.com/office/officeart/2005/8/layout/venn3"/>
    <dgm:cxn modelId="{414B359C-AA3B-44C7-8978-68054B7C3F85}" type="presOf" srcId="{DEF44EC7-AE5E-49EE-B733-7576E0D701BE}" destId="{30DB97BD-5FC6-4846-87BF-1967E78DA1E6}" srcOrd="0" destOrd="0" presId="urn:microsoft.com/office/officeart/2005/8/layout/venn3"/>
    <dgm:cxn modelId="{5B22A6F3-4014-4D78-8CCD-440304FDC207}" srcId="{CFD68325-5597-4128-AB66-CB38941611EC}" destId="{C89C01B8-5A76-4CBE-9B91-6F86D9A65B67}" srcOrd="2" destOrd="0" parTransId="{53CC562A-82FC-4728-8DB0-7823BBD4AF37}" sibTransId="{AAFDB307-EFAB-4BE3-A68A-709956482001}"/>
    <dgm:cxn modelId="{05234D2D-88C8-477B-9581-58F68A311D8F}" type="presOf" srcId="{C89C01B8-5A76-4CBE-9B91-6F86D9A65B67}" destId="{E84A41E1-90D2-4D3F-9346-B8321867291A}" srcOrd="0" destOrd="0" presId="urn:microsoft.com/office/officeart/2005/8/layout/venn3"/>
    <dgm:cxn modelId="{A8E651D4-B8F0-466D-B703-AD6298E53434}" type="presParOf" srcId="{8FFB27D9-832F-4151-BCC1-0AE49572736B}" destId="{30DB97BD-5FC6-4846-87BF-1967E78DA1E6}" srcOrd="0" destOrd="0" presId="urn:microsoft.com/office/officeart/2005/8/layout/venn3"/>
    <dgm:cxn modelId="{9F183DAC-9526-4205-B01C-3B7FAD3A1AC5}" type="presParOf" srcId="{8FFB27D9-832F-4151-BCC1-0AE49572736B}" destId="{70A8E724-1B4F-48DE-9584-73CD7BA63752}" srcOrd="1" destOrd="0" presId="urn:microsoft.com/office/officeart/2005/8/layout/venn3"/>
    <dgm:cxn modelId="{BF212D76-534B-43CA-975C-F012F2FF5F7B}" type="presParOf" srcId="{8FFB27D9-832F-4151-BCC1-0AE49572736B}" destId="{959E3AAB-939B-4DDF-B684-AA844FA35136}" srcOrd="2" destOrd="0" presId="urn:microsoft.com/office/officeart/2005/8/layout/venn3"/>
    <dgm:cxn modelId="{1980E377-791F-48BD-902B-61C5DEE3358F}" type="presParOf" srcId="{8FFB27D9-832F-4151-BCC1-0AE49572736B}" destId="{261743F2-948A-4C1A-855A-0C105875E6D7}" srcOrd="3" destOrd="0" presId="urn:microsoft.com/office/officeart/2005/8/layout/venn3"/>
    <dgm:cxn modelId="{E24E5811-498D-4DB4-911F-AE014F5C18E3}" type="presParOf" srcId="{8FFB27D9-832F-4151-BCC1-0AE49572736B}" destId="{E84A41E1-90D2-4D3F-9346-B8321867291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D68325-5597-4128-AB66-CB38941611EC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6D8E41-6BAC-4C50-865A-765A1FBFEE0E}">
      <dgm:prSet phldrT="[Text]"/>
      <dgm:spPr>
        <a:solidFill>
          <a:schemeClr val="bg2">
            <a:alpha val="50000"/>
          </a:schemeClr>
        </a:solidFill>
        <a:ln>
          <a:solidFill>
            <a:srgbClr val="008BB0"/>
          </a:solidFill>
        </a:ln>
      </dgm:spPr>
      <dgm:t>
        <a:bodyPr/>
        <a:lstStyle/>
        <a:p>
          <a:r>
            <a:rPr lang="en-US" dirty="0">
              <a:solidFill>
                <a:srgbClr val="008BB0"/>
              </a:solidFill>
            </a:rPr>
            <a:t>NDI</a:t>
          </a:r>
        </a:p>
      </dgm:t>
    </dgm:pt>
    <dgm:pt modelId="{ECECC790-29A2-4332-82B9-BFA5F53162EE}" type="parTrans" cxnId="{1CC1B9A6-D58A-4A7D-AB14-3AFC7978C72C}">
      <dgm:prSet/>
      <dgm:spPr/>
      <dgm:t>
        <a:bodyPr/>
        <a:lstStyle/>
        <a:p>
          <a:endParaRPr lang="en-US"/>
        </a:p>
      </dgm:t>
    </dgm:pt>
    <dgm:pt modelId="{0175A87E-C3A6-4011-93EA-4621751E9595}" type="sibTrans" cxnId="{1CC1B9A6-D58A-4A7D-AB14-3AFC7978C72C}">
      <dgm:prSet/>
      <dgm:spPr/>
      <dgm:t>
        <a:bodyPr/>
        <a:lstStyle/>
        <a:p>
          <a:endParaRPr lang="en-US"/>
        </a:p>
      </dgm:t>
    </dgm:pt>
    <dgm:pt modelId="{C89C01B8-5A76-4CBE-9B91-6F86D9A65B67}">
      <dgm:prSet phldrT="[Text]"/>
      <dgm:spPr>
        <a:solidFill>
          <a:schemeClr val="bg2">
            <a:alpha val="50000"/>
          </a:schemeClr>
        </a:solidFill>
        <a:ln>
          <a:solidFill>
            <a:srgbClr val="0088B7"/>
          </a:solidFill>
        </a:ln>
      </dgm:spPr>
      <dgm:t>
        <a:bodyPr/>
        <a:lstStyle/>
        <a:p>
          <a:r>
            <a:rPr lang="en-US" dirty="0">
              <a:solidFill>
                <a:srgbClr val="008BB0"/>
              </a:solidFill>
            </a:rPr>
            <a:t>DIM</a:t>
          </a:r>
        </a:p>
      </dgm:t>
    </dgm:pt>
    <dgm:pt modelId="{53CC562A-82FC-4728-8DB0-7823BBD4AF37}" type="parTrans" cxnId="{5B22A6F3-4014-4D78-8CCD-440304FDC207}">
      <dgm:prSet/>
      <dgm:spPr/>
      <dgm:t>
        <a:bodyPr/>
        <a:lstStyle/>
        <a:p>
          <a:endParaRPr lang="en-US"/>
        </a:p>
      </dgm:t>
    </dgm:pt>
    <dgm:pt modelId="{AAFDB307-EFAB-4BE3-A68A-709956482001}" type="sibTrans" cxnId="{5B22A6F3-4014-4D78-8CCD-440304FDC207}">
      <dgm:prSet/>
      <dgm:spPr/>
      <dgm:t>
        <a:bodyPr/>
        <a:lstStyle/>
        <a:p>
          <a:endParaRPr lang="en-US"/>
        </a:p>
      </dgm:t>
    </dgm:pt>
    <dgm:pt modelId="{DEF44EC7-AE5E-49EE-B733-7576E0D701BE}">
      <dgm:prSet phldrT="[Text]"/>
      <dgm:spPr>
        <a:solidFill>
          <a:schemeClr val="bg2">
            <a:alpha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US" dirty="0">
              <a:solidFill>
                <a:srgbClr val="7030A0"/>
              </a:solidFill>
            </a:rPr>
            <a:t>NHCS</a:t>
          </a:r>
        </a:p>
      </dgm:t>
    </dgm:pt>
    <dgm:pt modelId="{D5ED472A-AFF2-40F1-B055-C5D9248CD045}" type="sibTrans" cxnId="{C2E4A00C-9CD3-4A1D-8723-BA329F84F5D0}">
      <dgm:prSet/>
      <dgm:spPr/>
      <dgm:t>
        <a:bodyPr/>
        <a:lstStyle/>
        <a:p>
          <a:endParaRPr lang="en-US"/>
        </a:p>
      </dgm:t>
    </dgm:pt>
    <dgm:pt modelId="{10863246-B6A8-4E18-A217-B31728409374}" type="parTrans" cxnId="{C2E4A00C-9CD3-4A1D-8723-BA329F84F5D0}">
      <dgm:prSet/>
      <dgm:spPr/>
      <dgm:t>
        <a:bodyPr/>
        <a:lstStyle/>
        <a:p>
          <a:endParaRPr lang="en-US"/>
        </a:p>
      </dgm:t>
    </dgm:pt>
    <dgm:pt modelId="{8FFB27D9-832F-4151-BCC1-0AE49572736B}" type="pres">
      <dgm:prSet presAssocID="{CFD68325-5597-4128-AB66-CB38941611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DB97BD-5FC6-4846-87BF-1967E78DA1E6}" type="pres">
      <dgm:prSet presAssocID="{DEF44EC7-AE5E-49EE-B733-7576E0D701BE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8E724-1B4F-48DE-9584-73CD7BA63752}" type="pres">
      <dgm:prSet presAssocID="{D5ED472A-AFF2-40F1-B055-C5D9248CD045}" presName="space" presStyleCnt="0"/>
      <dgm:spPr/>
    </dgm:pt>
    <dgm:pt modelId="{959E3AAB-939B-4DDF-B684-AA844FA35136}" type="pres">
      <dgm:prSet presAssocID="{E06D8E41-6BAC-4C50-865A-765A1FBFEE0E}" presName="Name5" presStyleLbl="vennNode1" presStyleIdx="1" presStyleCnt="3" custLinFactNeighborX="4509" custLinFactNeighborY="-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743F2-948A-4C1A-855A-0C105875E6D7}" type="pres">
      <dgm:prSet presAssocID="{0175A87E-C3A6-4011-93EA-4621751E9595}" presName="space" presStyleCnt="0"/>
      <dgm:spPr/>
    </dgm:pt>
    <dgm:pt modelId="{E84A41E1-90D2-4D3F-9346-B8321867291A}" type="pres">
      <dgm:prSet presAssocID="{C89C01B8-5A76-4CBE-9B91-6F86D9A65B67}" presName="Name5" presStyleLbl="vennNode1" presStyleIdx="2" presStyleCnt="3" custLinFactNeighborX="1596" custLinFactNeighborY="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E4A00C-9CD3-4A1D-8723-BA329F84F5D0}" srcId="{CFD68325-5597-4128-AB66-CB38941611EC}" destId="{DEF44EC7-AE5E-49EE-B733-7576E0D701BE}" srcOrd="0" destOrd="0" parTransId="{10863246-B6A8-4E18-A217-B31728409374}" sibTransId="{D5ED472A-AFF2-40F1-B055-C5D9248CD045}"/>
    <dgm:cxn modelId="{D111F7B5-4A1C-4A4B-A595-113E2150B28B}" type="presOf" srcId="{E06D8E41-6BAC-4C50-865A-765A1FBFEE0E}" destId="{959E3AAB-939B-4DDF-B684-AA844FA35136}" srcOrd="0" destOrd="0" presId="urn:microsoft.com/office/officeart/2005/8/layout/venn3"/>
    <dgm:cxn modelId="{1CC1B9A6-D58A-4A7D-AB14-3AFC7978C72C}" srcId="{CFD68325-5597-4128-AB66-CB38941611EC}" destId="{E06D8E41-6BAC-4C50-865A-765A1FBFEE0E}" srcOrd="1" destOrd="0" parTransId="{ECECC790-29A2-4332-82B9-BFA5F53162EE}" sibTransId="{0175A87E-C3A6-4011-93EA-4621751E9595}"/>
    <dgm:cxn modelId="{3572EF00-1DAA-408C-AD98-D22F03EC564B}" type="presOf" srcId="{CFD68325-5597-4128-AB66-CB38941611EC}" destId="{8FFB27D9-832F-4151-BCC1-0AE49572736B}" srcOrd="0" destOrd="0" presId="urn:microsoft.com/office/officeart/2005/8/layout/venn3"/>
    <dgm:cxn modelId="{414B359C-AA3B-44C7-8978-68054B7C3F85}" type="presOf" srcId="{DEF44EC7-AE5E-49EE-B733-7576E0D701BE}" destId="{30DB97BD-5FC6-4846-87BF-1967E78DA1E6}" srcOrd="0" destOrd="0" presId="urn:microsoft.com/office/officeart/2005/8/layout/venn3"/>
    <dgm:cxn modelId="{5B22A6F3-4014-4D78-8CCD-440304FDC207}" srcId="{CFD68325-5597-4128-AB66-CB38941611EC}" destId="{C89C01B8-5A76-4CBE-9B91-6F86D9A65B67}" srcOrd="2" destOrd="0" parTransId="{53CC562A-82FC-4728-8DB0-7823BBD4AF37}" sibTransId="{AAFDB307-EFAB-4BE3-A68A-709956482001}"/>
    <dgm:cxn modelId="{05234D2D-88C8-477B-9581-58F68A311D8F}" type="presOf" srcId="{C89C01B8-5A76-4CBE-9B91-6F86D9A65B67}" destId="{E84A41E1-90D2-4D3F-9346-B8321867291A}" srcOrd="0" destOrd="0" presId="urn:microsoft.com/office/officeart/2005/8/layout/venn3"/>
    <dgm:cxn modelId="{A8E651D4-B8F0-466D-B703-AD6298E53434}" type="presParOf" srcId="{8FFB27D9-832F-4151-BCC1-0AE49572736B}" destId="{30DB97BD-5FC6-4846-87BF-1967E78DA1E6}" srcOrd="0" destOrd="0" presId="urn:microsoft.com/office/officeart/2005/8/layout/venn3"/>
    <dgm:cxn modelId="{9F183DAC-9526-4205-B01C-3B7FAD3A1AC5}" type="presParOf" srcId="{8FFB27D9-832F-4151-BCC1-0AE49572736B}" destId="{70A8E724-1B4F-48DE-9584-73CD7BA63752}" srcOrd="1" destOrd="0" presId="urn:microsoft.com/office/officeart/2005/8/layout/venn3"/>
    <dgm:cxn modelId="{BF212D76-534B-43CA-975C-F012F2FF5F7B}" type="presParOf" srcId="{8FFB27D9-832F-4151-BCC1-0AE49572736B}" destId="{959E3AAB-939B-4DDF-B684-AA844FA35136}" srcOrd="2" destOrd="0" presId="urn:microsoft.com/office/officeart/2005/8/layout/venn3"/>
    <dgm:cxn modelId="{1980E377-791F-48BD-902B-61C5DEE3358F}" type="presParOf" srcId="{8FFB27D9-832F-4151-BCC1-0AE49572736B}" destId="{261743F2-948A-4C1A-855A-0C105875E6D7}" srcOrd="3" destOrd="0" presId="urn:microsoft.com/office/officeart/2005/8/layout/venn3"/>
    <dgm:cxn modelId="{E24E5811-498D-4DB4-911F-AE014F5C18E3}" type="presParOf" srcId="{8FFB27D9-832F-4151-BCC1-0AE49572736B}" destId="{E84A41E1-90D2-4D3F-9346-B8321867291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D68325-5597-4128-AB66-CB38941611EC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F44EC7-AE5E-49EE-B733-7576E0D701BE}">
      <dgm:prSet phldrT="[Text]"/>
      <dgm:spPr>
        <a:solidFill>
          <a:schemeClr val="bg2">
            <a:alpha val="5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en-US" dirty="0">
              <a:solidFill>
                <a:srgbClr val="92D050"/>
              </a:solidFill>
            </a:rPr>
            <a:t>CMS MBSF</a:t>
          </a:r>
        </a:p>
      </dgm:t>
    </dgm:pt>
    <dgm:pt modelId="{10863246-B6A8-4E18-A217-B31728409374}" type="parTrans" cxnId="{C2E4A00C-9CD3-4A1D-8723-BA329F84F5D0}">
      <dgm:prSet/>
      <dgm:spPr/>
      <dgm:t>
        <a:bodyPr/>
        <a:lstStyle/>
        <a:p>
          <a:endParaRPr lang="en-US"/>
        </a:p>
      </dgm:t>
    </dgm:pt>
    <dgm:pt modelId="{D5ED472A-AFF2-40F1-B055-C5D9248CD045}" type="sibTrans" cxnId="{C2E4A00C-9CD3-4A1D-8723-BA329F84F5D0}">
      <dgm:prSet/>
      <dgm:spPr/>
      <dgm:t>
        <a:bodyPr/>
        <a:lstStyle/>
        <a:p>
          <a:endParaRPr lang="en-US"/>
        </a:p>
      </dgm:t>
    </dgm:pt>
    <dgm:pt modelId="{E06D8E41-6BAC-4C50-865A-765A1FBFEE0E}">
      <dgm:prSet phldrT="[Text]"/>
      <dgm:spPr>
        <a:solidFill>
          <a:schemeClr val="bg2">
            <a:alpha val="5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US" dirty="0">
              <a:solidFill>
                <a:srgbClr val="7030A0"/>
              </a:solidFill>
            </a:rPr>
            <a:t>NHCS</a:t>
          </a:r>
        </a:p>
      </dgm:t>
    </dgm:pt>
    <dgm:pt modelId="{ECECC790-29A2-4332-82B9-BFA5F53162EE}" type="parTrans" cxnId="{1CC1B9A6-D58A-4A7D-AB14-3AFC7978C72C}">
      <dgm:prSet/>
      <dgm:spPr/>
      <dgm:t>
        <a:bodyPr/>
        <a:lstStyle/>
        <a:p>
          <a:endParaRPr lang="en-US"/>
        </a:p>
      </dgm:t>
    </dgm:pt>
    <dgm:pt modelId="{0175A87E-C3A6-4011-93EA-4621751E9595}" type="sibTrans" cxnId="{1CC1B9A6-D58A-4A7D-AB14-3AFC7978C72C}">
      <dgm:prSet/>
      <dgm:spPr/>
      <dgm:t>
        <a:bodyPr/>
        <a:lstStyle/>
        <a:p>
          <a:endParaRPr lang="en-US"/>
        </a:p>
      </dgm:t>
    </dgm:pt>
    <dgm:pt modelId="{C89C01B8-5A76-4CBE-9B91-6F86D9A65B67}">
      <dgm:prSet phldrT="[Text]"/>
      <dgm:spPr>
        <a:noFill/>
        <a:ln>
          <a:noFill/>
        </a:ln>
      </dgm:spPr>
      <dgm:t>
        <a:bodyPr/>
        <a:lstStyle/>
        <a:p>
          <a:endParaRPr lang="en-US" dirty="0">
            <a:solidFill>
              <a:srgbClr val="008BB0"/>
            </a:solidFill>
          </a:endParaRPr>
        </a:p>
      </dgm:t>
    </dgm:pt>
    <dgm:pt modelId="{53CC562A-82FC-4728-8DB0-7823BBD4AF37}" type="parTrans" cxnId="{5B22A6F3-4014-4D78-8CCD-440304FDC207}">
      <dgm:prSet/>
      <dgm:spPr/>
      <dgm:t>
        <a:bodyPr/>
        <a:lstStyle/>
        <a:p>
          <a:endParaRPr lang="en-US"/>
        </a:p>
      </dgm:t>
    </dgm:pt>
    <dgm:pt modelId="{AAFDB307-EFAB-4BE3-A68A-709956482001}" type="sibTrans" cxnId="{5B22A6F3-4014-4D78-8CCD-440304FDC207}">
      <dgm:prSet/>
      <dgm:spPr/>
      <dgm:t>
        <a:bodyPr/>
        <a:lstStyle/>
        <a:p>
          <a:endParaRPr lang="en-US"/>
        </a:p>
      </dgm:t>
    </dgm:pt>
    <dgm:pt modelId="{8FFB27D9-832F-4151-BCC1-0AE49572736B}" type="pres">
      <dgm:prSet presAssocID="{CFD68325-5597-4128-AB66-CB38941611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DB97BD-5FC6-4846-87BF-1967E78DA1E6}" type="pres">
      <dgm:prSet presAssocID="{DEF44EC7-AE5E-49EE-B733-7576E0D701BE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8E724-1B4F-48DE-9584-73CD7BA63752}" type="pres">
      <dgm:prSet presAssocID="{D5ED472A-AFF2-40F1-B055-C5D9248CD045}" presName="space" presStyleCnt="0"/>
      <dgm:spPr/>
    </dgm:pt>
    <dgm:pt modelId="{959E3AAB-939B-4DDF-B684-AA844FA35136}" type="pres">
      <dgm:prSet presAssocID="{E06D8E41-6BAC-4C50-865A-765A1FBFEE0E}" presName="Name5" presStyleLbl="vennNode1" presStyleIdx="1" presStyleCnt="3" custLinFactNeighborX="4509" custLinFactNeighborY="-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743F2-948A-4C1A-855A-0C105875E6D7}" type="pres">
      <dgm:prSet presAssocID="{0175A87E-C3A6-4011-93EA-4621751E9595}" presName="space" presStyleCnt="0"/>
      <dgm:spPr/>
    </dgm:pt>
    <dgm:pt modelId="{E84A41E1-90D2-4D3F-9346-B8321867291A}" type="pres">
      <dgm:prSet presAssocID="{C89C01B8-5A76-4CBE-9B91-6F86D9A65B67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E4A00C-9CD3-4A1D-8723-BA329F84F5D0}" srcId="{CFD68325-5597-4128-AB66-CB38941611EC}" destId="{DEF44EC7-AE5E-49EE-B733-7576E0D701BE}" srcOrd="0" destOrd="0" parTransId="{10863246-B6A8-4E18-A217-B31728409374}" sibTransId="{D5ED472A-AFF2-40F1-B055-C5D9248CD045}"/>
    <dgm:cxn modelId="{D111F7B5-4A1C-4A4B-A595-113E2150B28B}" type="presOf" srcId="{E06D8E41-6BAC-4C50-865A-765A1FBFEE0E}" destId="{959E3AAB-939B-4DDF-B684-AA844FA35136}" srcOrd="0" destOrd="0" presId="urn:microsoft.com/office/officeart/2005/8/layout/venn3"/>
    <dgm:cxn modelId="{1CC1B9A6-D58A-4A7D-AB14-3AFC7978C72C}" srcId="{CFD68325-5597-4128-AB66-CB38941611EC}" destId="{E06D8E41-6BAC-4C50-865A-765A1FBFEE0E}" srcOrd="1" destOrd="0" parTransId="{ECECC790-29A2-4332-82B9-BFA5F53162EE}" sibTransId="{0175A87E-C3A6-4011-93EA-4621751E9595}"/>
    <dgm:cxn modelId="{3572EF00-1DAA-408C-AD98-D22F03EC564B}" type="presOf" srcId="{CFD68325-5597-4128-AB66-CB38941611EC}" destId="{8FFB27D9-832F-4151-BCC1-0AE49572736B}" srcOrd="0" destOrd="0" presId="urn:microsoft.com/office/officeart/2005/8/layout/venn3"/>
    <dgm:cxn modelId="{414B359C-AA3B-44C7-8978-68054B7C3F85}" type="presOf" srcId="{DEF44EC7-AE5E-49EE-B733-7576E0D701BE}" destId="{30DB97BD-5FC6-4846-87BF-1967E78DA1E6}" srcOrd="0" destOrd="0" presId="urn:microsoft.com/office/officeart/2005/8/layout/venn3"/>
    <dgm:cxn modelId="{5B22A6F3-4014-4D78-8CCD-440304FDC207}" srcId="{CFD68325-5597-4128-AB66-CB38941611EC}" destId="{C89C01B8-5A76-4CBE-9B91-6F86D9A65B67}" srcOrd="2" destOrd="0" parTransId="{53CC562A-82FC-4728-8DB0-7823BBD4AF37}" sibTransId="{AAFDB307-EFAB-4BE3-A68A-709956482001}"/>
    <dgm:cxn modelId="{05234D2D-88C8-477B-9581-58F68A311D8F}" type="presOf" srcId="{C89C01B8-5A76-4CBE-9B91-6F86D9A65B67}" destId="{E84A41E1-90D2-4D3F-9346-B8321867291A}" srcOrd="0" destOrd="0" presId="urn:microsoft.com/office/officeart/2005/8/layout/venn3"/>
    <dgm:cxn modelId="{A8E651D4-B8F0-466D-B703-AD6298E53434}" type="presParOf" srcId="{8FFB27D9-832F-4151-BCC1-0AE49572736B}" destId="{30DB97BD-5FC6-4846-87BF-1967E78DA1E6}" srcOrd="0" destOrd="0" presId="urn:microsoft.com/office/officeart/2005/8/layout/venn3"/>
    <dgm:cxn modelId="{9F183DAC-9526-4205-B01C-3B7FAD3A1AC5}" type="presParOf" srcId="{8FFB27D9-832F-4151-BCC1-0AE49572736B}" destId="{70A8E724-1B4F-48DE-9584-73CD7BA63752}" srcOrd="1" destOrd="0" presId="urn:microsoft.com/office/officeart/2005/8/layout/venn3"/>
    <dgm:cxn modelId="{BF212D76-534B-43CA-975C-F012F2FF5F7B}" type="presParOf" srcId="{8FFB27D9-832F-4151-BCC1-0AE49572736B}" destId="{959E3AAB-939B-4DDF-B684-AA844FA35136}" srcOrd="2" destOrd="0" presId="urn:microsoft.com/office/officeart/2005/8/layout/venn3"/>
    <dgm:cxn modelId="{1980E377-791F-48BD-902B-61C5DEE3358F}" type="presParOf" srcId="{8FFB27D9-832F-4151-BCC1-0AE49572736B}" destId="{261743F2-948A-4C1A-855A-0C105875E6D7}" srcOrd="3" destOrd="0" presId="urn:microsoft.com/office/officeart/2005/8/layout/venn3"/>
    <dgm:cxn modelId="{E24E5811-498D-4DB4-911F-AE014F5C18E3}" type="presParOf" srcId="{8FFB27D9-832F-4151-BCC1-0AE49572736B}" destId="{E84A41E1-90D2-4D3F-9346-B8321867291A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B97BD-5FC6-4846-87BF-1967E78DA1E6}">
      <dsp:nvSpPr>
        <dsp:cNvPr id="0" name=""/>
        <dsp:cNvSpPr/>
      </dsp:nvSpPr>
      <dsp:spPr>
        <a:xfrm>
          <a:off x="1610" y="284625"/>
          <a:ext cx="1408256" cy="1408256"/>
        </a:xfrm>
        <a:prstGeom prst="ellipse">
          <a:avLst/>
        </a:prstGeom>
        <a:solidFill>
          <a:schemeClr val="bg2">
            <a:alpha val="5000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501" tIns="33020" rIns="77501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rgbClr val="92D050"/>
              </a:solidFill>
            </a:rPr>
            <a:t>CMS MBSF</a:t>
          </a:r>
        </a:p>
      </dsp:txBody>
      <dsp:txXfrm>
        <a:off x="207844" y="490859"/>
        <a:ext cx="995788" cy="995788"/>
      </dsp:txXfrm>
    </dsp:sp>
    <dsp:sp modelId="{959E3AAB-939B-4DDF-B684-AA844FA35136}">
      <dsp:nvSpPr>
        <dsp:cNvPr id="0" name=""/>
        <dsp:cNvSpPr/>
      </dsp:nvSpPr>
      <dsp:spPr>
        <a:xfrm>
          <a:off x="1140915" y="271923"/>
          <a:ext cx="1408256" cy="1408256"/>
        </a:xfrm>
        <a:prstGeom prst="ellipse">
          <a:avLst/>
        </a:prstGeom>
        <a:solidFill>
          <a:schemeClr val="bg2">
            <a:alpha val="5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501" tIns="33020" rIns="77501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rgbClr val="7030A0"/>
              </a:solidFill>
            </a:rPr>
            <a:t>NHCS</a:t>
          </a:r>
        </a:p>
      </dsp:txBody>
      <dsp:txXfrm>
        <a:off x="1347149" y="478157"/>
        <a:ext cx="995788" cy="995788"/>
      </dsp:txXfrm>
    </dsp:sp>
    <dsp:sp modelId="{E84A41E1-90D2-4D3F-9346-B8321867291A}">
      <dsp:nvSpPr>
        <dsp:cNvPr id="0" name=""/>
        <dsp:cNvSpPr/>
      </dsp:nvSpPr>
      <dsp:spPr>
        <a:xfrm>
          <a:off x="2254820" y="284625"/>
          <a:ext cx="1408256" cy="1408256"/>
        </a:xfrm>
        <a:prstGeom prst="ellipse">
          <a:avLst/>
        </a:prstGeom>
        <a:solidFill>
          <a:schemeClr val="bg2">
            <a:alpha val="50000"/>
          </a:schemeClr>
        </a:solidFill>
        <a:ln w="25400" cap="flat" cmpd="sng" algn="ctr">
          <a:solidFill>
            <a:srgbClr val="008B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501" tIns="33020" rIns="77501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rgbClr val="008BB0"/>
              </a:solidFill>
            </a:rPr>
            <a:t>NDI</a:t>
          </a:r>
        </a:p>
      </dsp:txBody>
      <dsp:txXfrm>
        <a:off x="2461054" y="490859"/>
        <a:ext cx="995788" cy="995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B97BD-5FC6-4846-87BF-1967E78DA1E6}">
      <dsp:nvSpPr>
        <dsp:cNvPr id="0" name=""/>
        <dsp:cNvSpPr/>
      </dsp:nvSpPr>
      <dsp:spPr>
        <a:xfrm>
          <a:off x="1610" y="284625"/>
          <a:ext cx="1408256" cy="1408256"/>
        </a:xfrm>
        <a:prstGeom prst="ellipse">
          <a:avLst/>
        </a:prstGeom>
        <a:solidFill>
          <a:schemeClr val="bg2">
            <a:alpha val="5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501" tIns="33020" rIns="77501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rgbClr val="7030A0"/>
              </a:solidFill>
            </a:rPr>
            <a:t>NHCS</a:t>
          </a:r>
        </a:p>
      </dsp:txBody>
      <dsp:txXfrm>
        <a:off x="207844" y="490859"/>
        <a:ext cx="995788" cy="995788"/>
      </dsp:txXfrm>
    </dsp:sp>
    <dsp:sp modelId="{959E3AAB-939B-4DDF-B684-AA844FA35136}">
      <dsp:nvSpPr>
        <dsp:cNvPr id="0" name=""/>
        <dsp:cNvSpPr/>
      </dsp:nvSpPr>
      <dsp:spPr>
        <a:xfrm>
          <a:off x="1140915" y="271923"/>
          <a:ext cx="1408256" cy="1408256"/>
        </a:xfrm>
        <a:prstGeom prst="ellipse">
          <a:avLst/>
        </a:prstGeom>
        <a:solidFill>
          <a:schemeClr val="bg2">
            <a:alpha val="50000"/>
          </a:schemeClr>
        </a:solidFill>
        <a:ln w="25400" cap="flat" cmpd="sng" algn="ctr">
          <a:solidFill>
            <a:srgbClr val="008B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501" tIns="33020" rIns="77501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rgbClr val="008BB0"/>
              </a:solidFill>
            </a:rPr>
            <a:t>NDI</a:t>
          </a:r>
        </a:p>
      </dsp:txBody>
      <dsp:txXfrm>
        <a:off x="1347149" y="478157"/>
        <a:ext cx="995788" cy="995788"/>
      </dsp:txXfrm>
    </dsp:sp>
    <dsp:sp modelId="{E84A41E1-90D2-4D3F-9346-B8321867291A}">
      <dsp:nvSpPr>
        <dsp:cNvPr id="0" name=""/>
        <dsp:cNvSpPr/>
      </dsp:nvSpPr>
      <dsp:spPr>
        <a:xfrm>
          <a:off x="2256431" y="298060"/>
          <a:ext cx="1408256" cy="140825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501" tIns="33020" rIns="77501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bg2"/>
              </a:solidFill>
            </a:rPr>
            <a:t>DIM</a:t>
          </a:r>
        </a:p>
      </dsp:txBody>
      <dsp:txXfrm>
        <a:off x="2462665" y="504294"/>
        <a:ext cx="995788" cy="9957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B97BD-5FC6-4846-87BF-1967E78DA1E6}">
      <dsp:nvSpPr>
        <dsp:cNvPr id="0" name=""/>
        <dsp:cNvSpPr/>
      </dsp:nvSpPr>
      <dsp:spPr>
        <a:xfrm>
          <a:off x="1610" y="284625"/>
          <a:ext cx="1408256" cy="1408256"/>
        </a:xfrm>
        <a:prstGeom prst="ellipse">
          <a:avLst/>
        </a:prstGeom>
        <a:solidFill>
          <a:schemeClr val="bg2">
            <a:alpha val="5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501" tIns="33020" rIns="77501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rgbClr val="7030A0"/>
              </a:solidFill>
            </a:rPr>
            <a:t>NHCS</a:t>
          </a:r>
        </a:p>
      </dsp:txBody>
      <dsp:txXfrm>
        <a:off x="207844" y="490859"/>
        <a:ext cx="995788" cy="995788"/>
      </dsp:txXfrm>
    </dsp:sp>
    <dsp:sp modelId="{959E3AAB-939B-4DDF-B684-AA844FA35136}">
      <dsp:nvSpPr>
        <dsp:cNvPr id="0" name=""/>
        <dsp:cNvSpPr/>
      </dsp:nvSpPr>
      <dsp:spPr>
        <a:xfrm>
          <a:off x="1140915" y="271923"/>
          <a:ext cx="1408256" cy="1408256"/>
        </a:xfrm>
        <a:prstGeom prst="ellipse">
          <a:avLst/>
        </a:prstGeom>
        <a:solidFill>
          <a:schemeClr val="bg2">
            <a:alpha val="50000"/>
          </a:schemeClr>
        </a:solidFill>
        <a:ln w="25400" cap="flat" cmpd="sng" algn="ctr">
          <a:solidFill>
            <a:srgbClr val="008BB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501" tIns="33020" rIns="77501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rgbClr val="008BB0"/>
              </a:solidFill>
            </a:rPr>
            <a:t>NDI</a:t>
          </a:r>
        </a:p>
      </dsp:txBody>
      <dsp:txXfrm>
        <a:off x="1347149" y="478157"/>
        <a:ext cx="995788" cy="995788"/>
      </dsp:txXfrm>
    </dsp:sp>
    <dsp:sp modelId="{E84A41E1-90D2-4D3F-9346-B8321867291A}">
      <dsp:nvSpPr>
        <dsp:cNvPr id="0" name=""/>
        <dsp:cNvSpPr/>
      </dsp:nvSpPr>
      <dsp:spPr>
        <a:xfrm>
          <a:off x="2256431" y="298060"/>
          <a:ext cx="1408256" cy="1408256"/>
        </a:xfrm>
        <a:prstGeom prst="ellipse">
          <a:avLst/>
        </a:prstGeom>
        <a:solidFill>
          <a:schemeClr val="bg2">
            <a:alpha val="50000"/>
          </a:schemeClr>
        </a:solidFill>
        <a:ln w="25400" cap="flat" cmpd="sng" algn="ctr">
          <a:solidFill>
            <a:srgbClr val="0088B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501" tIns="33020" rIns="77501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rgbClr val="008BB0"/>
              </a:solidFill>
            </a:rPr>
            <a:t>DIM</a:t>
          </a:r>
        </a:p>
      </dsp:txBody>
      <dsp:txXfrm>
        <a:off x="2462665" y="504294"/>
        <a:ext cx="995788" cy="9957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B97BD-5FC6-4846-87BF-1967E78DA1E6}">
      <dsp:nvSpPr>
        <dsp:cNvPr id="0" name=""/>
        <dsp:cNvSpPr/>
      </dsp:nvSpPr>
      <dsp:spPr>
        <a:xfrm>
          <a:off x="1610" y="284625"/>
          <a:ext cx="1408256" cy="1408256"/>
        </a:xfrm>
        <a:prstGeom prst="ellipse">
          <a:avLst/>
        </a:prstGeom>
        <a:solidFill>
          <a:schemeClr val="bg2">
            <a:alpha val="5000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501" tIns="33020" rIns="77501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rgbClr val="92D050"/>
              </a:solidFill>
            </a:rPr>
            <a:t>CMS MBSF</a:t>
          </a:r>
        </a:p>
      </dsp:txBody>
      <dsp:txXfrm>
        <a:off x="207844" y="490859"/>
        <a:ext cx="995788" cy="995788"/>
      </dsp:txXfrm>
    </dsp:sp>
    <dsp:sp modelId="{959E3AAB-939B-4DDF-B684-AA844FA35136}">
      <dsp:nvSpPr>
        <dsp:cNvPr id="0" name=""/>
        <dsp:cNvSpPr/>
      </dsp:nvSpPr>
      <dsp:spPr>
        <a:xfrm>
          <a:off x="1140915" y="271923"/>
          <a:ext cx="1408256" cy="1408256"/>
        </a:xfrm>
        <a:prstGeom prst="ellipse">
          <a:avLst/>
        </a:prstGeom>
        <a:solidFill>
          <a:schemeClr val="bg2">
            <a:alpha val="5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501" tIns="33020" rIns="77501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rgbClr val="7030A0"/>
              </a:solidFill>
            </a:rPr>
            <a:t>NHCS</a:t>
          </a:r>
        </a:p>
      </dsp:txBody>
      <dsp:txXfrm>
        <a:off x="1347149" y="478157"/>
        <a:ext cx="995788" cy="995788"/>
      </dsp:txXfrm>
    </dsp:sp>
    <dsp:sp modelId="{E84A41E1-90D2-4D3F-9346-B8321867291A}">
      <dsp:nvSpPr>
        <dsp:cNvPr id="0" name=""/>
        <dsp:cNvSpPr/>
      </dsp:nvSpPr>
      <dsp:spPr>
        <a:xfrm>
          <a:off x="2254820" y="284625"/>
          <a:ext cx="1408256" cy="140825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7501" tIns="33020" rIns="77501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solidFill>
              <a:srgbClr val="008BB0"/>
            </a:solidFill>
          </a:endParaRPr>
        </a:p>
      </dsp:txBody>
      <dsp:txXfrm>
        <a:off x="2461054" y="490859"/>
        <a:ext cx="995788" cy="995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wmf"/><Relationship Id="rId4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649" cy="466379"/>
          </a:xfrm>
          <a:prstGeom prst="rect">
            <a:avLst/>
          </a:prstGeom>
        </p:spPr>
        <p:txBody>
          <a:bodyPr vert="horz" lIns="88264" tIns="44132" rIns="88264" bIns="441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29" y="1"/>
            <a:ext cx="3043649" cy="466379"/>
          </a:xfrm>
          <a:prstGeom prst="rect">
            <a:avLst/>
          </a:prstGeom>
        </p:spPr>
        <p:txBody>
          <a:bodyPr vert="horz" lIns="88264" tIns="44132" rIns="88264" bIns="44132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722"/>
            <a:ext cx="3043649" cy="466378"/>
          </a:xfrm>
          <a:prstGeom prst="rect">
            <a:avLst/>
          </a:prstGeom>
        </p:spPr>
        <p:txBody>
          <a:bodyPr vert="horz" lIns="88264" tIns="44132" rIns="88264" bIns="441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29" y="8842722"/>
            <a:ext cx="3043649" cy="466378"/>
          </a:xfrm>
          <a:prstGeom prst="rect">
            <a:avLst/>
          </a:prstGeom>
        </p:spPr>
        <p:txBody>
          <a:bodyPr vert="horz" lIns="88264" tIns="44132" rIns="88264" bIns="44132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3649" cy="464839"/>
          </a:xfrm>
          <a:prstGeom prst="rect">
            <a:avLst/>
          </a:prstGeom>
        </p:spPr>
        <p:txBody>
          <a:bodyPr vert="horz" lIns="88264" tIns="44132" rIns="88264" bIns="4413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929" y="2"/>
            <a:ext cx="3043649" cy="464839"/>
          </a:xfrm>
          <a:prstGeom prst="rect">
            <a:avLst/>
          </a:prstGeom>
        </p:spPr>
        <p:txBody>
          <a:bodyPr vert="horz" lIns="88264" tIns="44132" rIns="88264" bIns="4413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64" tIns="44132" rIns="88264" bIns="4413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17" y="4422132"/>
            <a:ext cx="5617870" cy="4188171"/>
          </a:xfrm>
          <a:prstGeom prst="rect">
            <a:avLst/>
          </a:prstGeom>
        </p:spPr>
        <p:txBody>
          <a:bodyPr vert="horz" lIns="88264" tIns="44132" rIns="88264" bIns="4413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724"/>
            <a:ext cx="3043649" cy="464839"/>
          </a:xfrm>
          <a:prstGeom prst="rect">
            <a:avLst/>
          </a:prstGeom>
        </p:spPr>
        <p:txBody>
          <a:bodyPr vert="horz" lIns="88264" tIns="44132" rIns="88264" bIns="4413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929" y="8842724"/>
            <a:ext cx="3043649" cy="464839"/>
          </a:xfrm>
          <a:prstGeom prst="rect">
            <a:avLst/>
          </a:prstGeom>
        </p:spPr>
        <p:txBody>
          <a:bodyPr vert="horz" lIns="88264" tIns="44132" rIns="88264" bIns="4413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17147" indent="-275825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03303" indent="-220661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544625" indent="-220661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1985946" indent="-220661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427267" indent="-2206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868588" indent="-2206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309910" indent="-2206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751230" indent="-22066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0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50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14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65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50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6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13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9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897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1086672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006A71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563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946"/>
            <a:ext cx="9144000" cy="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1E35-1D19-9641-8B8F-047EE105E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64F17-029B-C94F-997C-5A6905B53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4C8B9-DE02-B046-A16B-B104840D0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1C2E1-8282-364E-8C16-C5FAEE437C8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CEFE9-B493-0748-9027-957D8431B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CF0AD-055D-2247-AB85-36871C50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D85DD-3F44-8D44-B092-2FD01D8F3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2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630884" y="4683833"/>
            <a:ext cx="374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FF4679-4876-42AA-9FC6-32DD962B7175}" type="slidenum">
              <a:rPr lang="en-US" sz="110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‹#›</a:t>
            </a:fld>
            <a:endParaRPr lang="en-US" sz="11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52" r:id="rId3"/>
    <p:sldLayoutId id="2147483823" r:id="rId4"/>
    <p:sldLayoutId id="2147483861" r:id="rId5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dc.gov/rdc/b1datatype/Dt1224h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cdc.gov/nchs/data-linkage/nhcs_linkage.htm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data-linkage/nhcs-ndi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rdc/data/b1/PCOR_III_data_doc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hyperlink" Target="https://www.cdc.gov/nchs/data-linkage/CMS-Medicare-Restricted.htm" TargetMode="Externa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8.e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rdca@cdc.gov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rdc/data/b3/Proposal-Format-v3.2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data/nhsr/nhsr116.pdf" TargetMode="Externa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rdc/b4confidisc/cfd400.htm" TargetMode="External"/><Relationship Id="rId2" Type="http://schemas.openxmlformats.org/officeDocument/2006/relationships/hyperlink" Target="https://www.cdc.gov/rdc/b5aprovproj/ap540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Successfully Completing a National Center for Health Statistics Research Data Center Request for National Hospital Care Survey Data</a:t>
            </a:r>
            <a:endParaRPr lang="en-US" altLang="en-US" sz="2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2668387"/>
            <a:ext cx="6991350" cy="342900"/>
          </a:xfrm>
        </p:spPr>
        <p:txBody>
          <a:bodyPr/>
          <a:lstStyle/>
          <a:p>
            <a:r>
              <a:rPr lang="en-US" dirty="0"/>
              <a:t>Geoff Jackson M.S.</a:t>
            </a:r>
          </a:p>
          <a:p>
            <a:r>
              <a:rPr lang="en-US" dirty="0"/>
              <a:t>Division of Health Care Statistics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3886947"/>
            <a:ext cx="6400800" cy="971550"/>
          </a:xfrm>
        </p:spPr>
        <p:txBody>
          <a:bodyPr/>
          <a:lstStyle/>
          <a:p>
            <a:r>
              <a:rPr lang="en-US" dirty="0"/>
              <a:t>October 24, 2019</a:t>
            </a:r>
          </a:p>
          <a:p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NHCS Sample Design, Data Coverage, and 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378456" cy="3341688"/>
          </a:xfrm>
        </p:spPr>
        <p:txBody>
          <a:bodyPr/>
          <a:lstStyle/>
          <a:p>
            <a:r>
              <a:rPr lang="en-US" dirty="0"/>
              <a:t>Hospitals are randomly selected to provide nationally representative data on hospital utilization. The sampled hospitals represent facilities of similar size, service type, and/or geographic location and cannot be replaced. </a:t>
            </a:r>
          </a:p>
          <a:p>
            <a:r>
              <a:rPr lang="en-US" dirty="0"/>
              <a:t>The 2019 NHCS sample consists of 598 non-institutional, non-federal hospitals with six or more staffed inpatient beds.</a:t>
            </a:r>
          </a:p>
          <a:p>
            <a:r>
              <a:rPr lang="en-US" dirty="0"/>
              <a:t>Participating hospitals are asked to submit all inpatient discharges and emergency department (ED) visits for up to a 12-month period. Outpatient department (OPD) data was last collected in 2016 and may be added in the future.</a:t>
            </a:r>
          </a:p>
          <a:p>
            <a:r>
              <a:rPr lang="en-US" dirty="0"/>
              <a:t>Data Sources: UB-04 administrative claims, electronic health records (EHR), and Vizient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4059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44EEB-CA13-4853-8891-3A6090EC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NHCS Data in the RDC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59148-59DC-4AB3-874E-99BB5F579C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There are approximately </a:t>
            </a:r>
            <a:r>
              <a:rPr lang="en-US" b="1" dirty="0"/>
              <a:t>125 million</a:t>
            </a:r>
            <a:r>
              <a:rPr lang="en-US" dirty="0"/>
              <a:t> unique hospital encounters available from 2013 through 2016. </a:t>
            </a:r>
          </a:p>
          <a:p>
            <a:r>
              <a:rPr lang="en-US" dirty="0"/>
              <a:t>Encounters are collected from the Inpatient Department (IP), Emergency Department (ED), and Outpatient Department (OPD).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E1422-CAB3-4A6C-84D0-62DC154A1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703" y="2993881"/>
            <a:ext cx="59912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8391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8EE3A-568F-4EA0-A10E-C2952BC0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NHCS Data Available in the RDC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10177-B8A7-4D2B-8E38-F6EE69135F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Core NHCS data elements:</a:t>
            </a:r>
          </a:p>
          <a:p>
            <a:pPr lvl="1"/>
            <a:r>
              <a:rPr lang="en-US" dirty="0"/>
              <a:t>Survey </a:t>
            </a:r>
          </a:p>
          <a:p>
            <a:pPr lvl="1"/>
            <a:r>
              <a:rPr lang="en-US" dirty="0"/>
              <a:t>Patient </a:t>
            </a:r>
          </a:p>
          <a:p>
            <a:pPr lvl="1"/>
            <a:r>
              <a:rPr lang="en-US" dirty="0"/>
              <a:t>Encounter</a:t>
            </a:r>
          </a:p>
          <a:p>
            <a:r>
              <a:rPr lang="en-US" dirty="0"/>
              <a:t>Linked data</a:t>
            </a:r>
          </a:p>
          <a:p>
            <a:pPr lvl="1"/>
            <a:r>
              <a:rPr lang="en-US" dirty="0"/>
              <a:t>National Death Index (NDI)</a:t>
            </a:r>
          </a:p>
          <a:p>
            <a:pPr lvl="1"/>
            <a:r>
              <a:rPr lang="en-US" dirty="0"/>
              <a:t>NDI supplemented with results from the Drug Involved in Mortality (DIM) file</a:t>
            </a:r>
          </a:p>
          <a:p>
            <a:pPr lvl="1"/>
            <a:r>
              <a:rPr lang="en-US" dirty="0"/>
              <a:t>CMS Master Beneficiary Summary File</a:t>
            </a:r>
          </a:p>
        </p:txBody>
      </p:sp>
    </p:spTree>
    <p:extLst>
      <p:ext uri="{BB962C8B-B14F-4D97-AF65-F5344CB8AC3E}">
        <p14:creationId xmlns:p14="http://schemas.microsoft.com/office/powerpoint/2010/main" val="363055413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FD0CD-0C81-4353-84A7-8672803DA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NHCS Core Data Elements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30E0C-11C0-445C-8836-1DE4502DDF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https://www.cdc.gov/rdc/b1datatype/Dt1224h.htm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C86B0-4E07-42F6-9F3D-6608F465C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590" y="1574956"/>
            <a:ext cx="4724819" cy="30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3382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89F83-5D4D-4089-8665-00C9D46A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NHCS RDC Data Dictionaries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F7FBFA9-BA63-4357-BD69-B93B1993AF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858324"/>
              </p:ext>
            </p:extLst>
          </p:nvPr>
        </p:nvGraphicFramePr>
        <p:xfrm>
          <a:off x="4919623" y="1676041"/>
          <a:ext cx="2469893" cy="3195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Acrobat Document" r:id="rId4" imgW="11896339" imgH="15392135" progId="AcroExch.Document.2015">
                  <p:embed/>
                </p:oleObj>
              </mc:Choice>
              <mc:Fallback>
                <p:oleObj name="Acrobat Document" r:id="rId4" imgW="11896339" imgH="15392135" progId="AcroExch.Document.20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4E725C9-9715-4109-BBB1-60CE98341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19623" y="1676041"/>
                        <a:ext cx="2469893" cy="3195008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998B0EF-A472-4E10-ABFD-DA07B591AD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096699"/>
              </p:ext>
            </p:extLst>
          </p:nvPr>
        </p:nvGraphicFramePr>
        <p:xfrm>
          <a:off x="1273299" y="1676041"/>
          <a:ext cx="2469893" cy="319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Acrobat Document" r:id="rId6" imgW="5829480" imgH="7543800" progId="AcroExch.Document.2015">
                  <p:embed/>
                </p:oleObj>
              </mc:Choice>
              <mc:Fallback>
                <p:oleObj name="Acrobat Document" r:id="rId6" imgW="5829480" imgH="7543800" progId="AcroExch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3299" y="1676041"/>
                        <a:ext cx="2469893" cy="3196625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8B961AB-EF6A-4A9E-9638-C93FC5E2AE22}"/>
              </a:ext>
            </a:extLst>
          </p:cNvPr>
          <p:cNvSpPr txBox="1"/>
          <p:nvPr/>
        </p:nvSpPr>
        <p:spPr>
          <a:xfrm>
            <a:off x="1395443" y="1306709"/>
            <a:ext cx="222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2014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6A305-6A04-4DF5-A48B-F78B3C4A2FC5}"/>
              </a:ext>
            </a:extLst>
          </p:cNvPr>
          <p:cNvSpPr txBox="1"/>
          <p:nvPr/>
        </p:nvSpPr>
        <p:spPr>
          <a:xfrm>
            <a:off x="5041767" y="1306709"/>
            <a:ext cx="222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08522537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5E39D-F0BE-4833-9D77-9B93BB4A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Data Linked to the NHCS Data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FFB59-4139-4309-8E87-BE10B499FE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NDI</a:t>
            </a:r>
            <a:r>
              <a:rPr lang="en-US" dirty="0"/>
              <a:t> is a centralized database of death record information on file in state vital statistics offices; and</a:t>
            </a:r>
          </a:p>
          <a:p>
            <a:r>
              <a:rPr lang="en-US" b="1" dirty="0">
                <a:solidFill>
                  <a:srgbClr val="92D050"/>
                </a:solidFill>
              </a:rPr>
              <a:t>MBSF</a:t>
            </a:r>
            <a:r>
              <a:rPr lang="en-US" dirty="0"/>
              <a:t> includes information on beneficiary demographic characteristics, reason for Medicare entitlement, and program enrollment type (Original Medicare vs. Medicare Advantage).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hlinkClick r:id="rId3"/>
              </a:rPr>
              <a:t>https://www.cdc.gov/nchs/data-linkage/nhcs_linkage.htm</a:t>
            </a:r>
            <a:r>
              <a:rPr lang="en-US" dirty="0"/>
              <a:t>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C87611A-CAFF-490A-AFED-AEA119B29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7820886"/>
              </p:ext>
            </p:extLst>
          </p:nvPr>
        </p:nvGraphicFramePr>
        <p:xfrm>
          <a:off x="2523461" y="2952652"/>
          <a:ext cx="3664688" cy="197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93176EF2-5D3F-4B57-BF13-0D7810340D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968" y="3874160"/>
            <a:ext cx="297561" cy="161354"/>
          </a:xfrm>
          <a:prstGeom prst="rect">
            <a:avLst/>
          </a:prstGeom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C13716C9-A1B3-4962-9742-6298086D9C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77" y="3874160"/>
            <a:ext cx="297561" cy="16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54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8690-3A62-4740-81A0-0F355133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Source: National Death Index (NDI)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916AD-60BD-4454-9656-ED0280AD33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Centralized database of death record information on file from state vital statistics offices in the U.S.</a:t>
            </a:r>
          </a:p>
          <a:p>
            <a:pPr lvl="1"/>
            <a:r>
              <a:rPr lang="en-US" dirty="0"/>
              <a:t>Housed at National Center for Health Statistics</a:t>
            </a:r>
          </a:p>
          <a:p>
            <a:r>
              <a:rPr lang="en-US" dirty="0"/>
              <a:t>Death records added annually from 1979</a:t>
            </a:r>
          </a:p>
          <a:p>
            <a:endParaRPr lang="en-US" dirty="0"/>
          </a:p>
        </p:txBody>
      </p:sp>
      <p:pic>
        <p:nvPicPr>
          <p:cNvPr id="4" name="Picture 4" descr="National Death Index graphic">
            <a:extLst>
              <a:ext uri="{FF2B5EF4-FFF2-40B4-BE49-F238E27FC236}">
                <a16:creationId xmlns:a16="http://schemas.microsoft.com/office/drawing/2014/main" id="{0189110D-0E77-4FC1-974B-19867EDEE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60" y="3221673"/>
            <a:ext cx="2187539" cy="129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05BC1B-BFE1-4542-A886-0791F7C778B8}"/>
              </a:ext>
            </a:extLst>
          </p:cNvPr>
          <p:cNvSpPr txBox="1"/>
          <p:nvPr/>
        </p:nvSpPr>
        <p:spPr>
          <a:xfrm>
            <a:off x="3899499" y="4500563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https://www.cdc.gov/nchs/ndi/index.htm</a:t>
            </a:r>
          </a:p>
        </p:txBody>
      </p:sp>
    </p:spTree>
    <p:extLst>
      <p:ext uri="{BB962C8B-B14F-4D97-AF65-F5344CB8AC3E}">
        <p14:creationId xmlns:p14="http://schemas.microsoft.com/office/powerpoint/2010/main" val="409460870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26737-011F-44BD-97E1-D36112A8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NHCS – NDI Linkage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58FDA-475C-4FB1-B37B-7B1E739D5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Linked NHCS-NDI data offer opportunities to study mortality post hospital discharge</a:t>
            </a:r>
          </a:p>
          <a:p>
            <a:r>
              <a:rPr lang="en-US" dirty="0"/>
              <a:t>2014 NHCS data are linked to the 2014 and 2015 NDI file.</a:t>
            </a:r>
          </a:p>
          <a:p>
            <a:r>
              <a:rPr lang="en-US" dirty="0"/>
              <a:t>2016 NHCS data are linked to the 2016 and 2017 NDI file.</a:t>
            </a:r>
          </a:p>
          <a:p>
            <a:r>
              <a:rPr lang="en-US" dirty="0"/>
              <a:t>The 2014 and 2016 NHCS data are not nationally representative.</a:t>
            </a:r>
          </a:p>
          <a:p>
            <a:pPr lvl="1"/>
            <a:r>
              <a:rPr lang="en-US" dirty="0"/>
              <a:t>Sample weights are not available.</a:t>
            </a:r>
          </a:p>
          <a:p>
            <a:pPr lvl="1"/>
            <a:r>
              <a:rPr lang="en-US" dirty="0"/>
              <a:t>Unweighted estimates may have bias.</a:t>
            </a:r>
          </a:p>
          <a:p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0D342C9-F244-4363-A027-49186CB3E1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2428922"/>
              </p:ext>
            </p:extLst>
          </p:nvPr>
        </p:nvGraphicFramePr>
        <p:xfrm>
          <a:off x="5479312" y="2960013"/>
          <a:ext cx="3664688" cy="197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8F09432E-BF1E-4E41-987B-4EE682A32E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04" y="3868090"/>
            <a:ext cx="297561" cy="16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23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6614A-BAD0-4D9D-AF0B-6FD2888A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NHCS – NDI Data Available in the RDC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95030-99C4-42DC-9A49-B31E05DB08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https://www.cdc.gov/nchs/data-linkage/nhcs-ndi.htm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ED1C0FD-71C8-4FD7-B60E-EB1AA61007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020257"/>
              </p:ext>
            </p:extLst>
          </p:nvPr>
        </p:nvGraphicFramePr>
        <p:xfrm>
          <a:off x="2230619" y="1564891"/>
          <a:ext cx="4207966" cy="3251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Acrobat Document" r:id="rId4" imgW="7543775" imgH="5829101" progId="AcroExch.Document.2015">
                  <p:embed/>
                </p:oleObj>
              </mc:Choice>
              <mc:Fallback>
                <p:oleObj name="Acrobat Document" r:id="rId4" imgW="7543775" imgH="5829101" progId="AcroExch.Document.2015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0253830-09DB-46E7-8B4C-19ADAEB10E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0619" y="1564891"/>
                        <a:ext cx="4207966" cy="3251552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758014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D14A-3011-4ACC-A2DE-EDC4A558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Source: Drug Involved in Mortality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83F38-B653-4A40-966D-7494E2241A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Drug Involved in Mortality (DIM), formerly known as NVSS-M-DO, data provide information on specific drugs involved in deaths, extracted from the literal text of death certificates.</a:t>
            </a:r>
          </a:p>
          <a:p>
            <a:r>
              <a:rPr lang="en-US" dirty="0"/>
              <a:t>The methodology for constructing the DIM data was developed collaboratively between the National Center for Health Statistics and the Food and Drug Administration.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D2A92C3-9977-41B0-9B7E-3A78C8E8B9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7069861"/>
              </p:ext>
            </p:extLst>
          </p:nvPr>
        </p:nvGraphicFramePr>
        <p:xfrm>
          <a:off x="2523461" y="2952652"/>
          <a:ext cx="3664688" cy="197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22FCE5F2-9C41-4753-937B-7DCBCD9D78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968" y="3874160"/>
            <a:ext cx="297561" cy="161354"/>
          </a:xfrm>
          <a:prstGeom prst="rect">
            <a:avLst/>
          </a:prstGeom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FE6EA1B4-BD4C-4C7A-9DE0-E7529EA2A5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77" y="3874160"/>
            <a:ext cx="297561" cy="16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05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National Center for Health Statistics Research Data Centers </a:t>
            </a:r>
          </a:p>
          <a:p>
            <a:r>
              <a:rPr lang="en-US" dirty="0"/>
              <a:t>Restricted National Hospital Care Survey data</a:t>
            </a:r>
          </a:p>
          <a:p>
            <a:r>
              <a:rPr lang="en-US" dirty="0"/>
              <a:t>Requesting access to National Hospital Care Survey restricted-use data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491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63976-E707-423A-B9FA-7AAF16BBD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NHCS – NDI – DIM Linkage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C563F-CEED-4D27-A16F-7A321F02C2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Linked NHCS – NDI – DIM data allow researchers to study specific drugs, drug classes, and non-specific references to drugs mentioned in the literal text of the death certificate.</a:t>
            </a:r>
          </a:p>
          <a:p>
            <a:r>
              <a:rPr lang="en-US" dirty="0"/>
              <a:t>Allows for look forward and look back analyses.</a:t>
            </a:r>
          </a:p>
        </p:txBody>
      </p:sp>
      <p:sp>
        <p:nvSpPr>
          <p:cNvPr id="5" name="Curved Down Arrow 7">
            <a:extLst>
              <a:ext uri="{FF2B5EF4-FFF2-40B4-BE49-F238E27FC236}">
                <a16:creationId xmlns:a16="http://schemas.microsoft.com/office/drawing/2014/main" id="{E47F1E6D-63AB-4E9D-971D-BAC0DF7D3B24}"/>
              </a:ext>
            </a:extLst>
          </p:cNvPr>
          <p:cNvSpPr/>
          <p:nvPr/>
        </p:nvSpPr>
        <p:spPr>
          <a:xfrm>
            <a:off x="3769933" y="2671022"/>
            <a:ext cx="1654342" cy="294773"/>
          </a:xfrm>
          <a:prstGeom prst="curvedDownArrow">
            <a:avLst/>
          </a:prstGeom>
          <a:solidFill>
            <a:srgbClr val="FF0000">
              <a:alpha val="9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urved Down Arrow 8">
            <a:extLst>
              <a:ext uri="{FF2B5EF4-FFF2-40B4-BE49-F238E27FC236}">
                <a16:creationId xmlns:a16="http://schemas.microsoft.com/office/drawing/2014/main" id="{D7387F8E-B426-4859-94C3-C60BF98A0573}"/>
              </a:ext>
            </a:extLst>
          </p:cNvPr>
          <p:cNvSpPr/>
          <p:nvPr/>
        </p:nvSpPr>
        <p:spPr>
          <a:xfrm rot="10800000">
            <a:off x="3769934" y="4419244"/>
            <a:ext cx="1654342" cy="294773"/>
          </a:xfrm>
          <a:prstGeom prst="curvedDownArrow">
            <a:avLst/>
          </a:prstGeom>
          <a:solidFill>
            <a:srgbClr val="FF0000">
              <a:alpha val="9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CB7A7019-D3E0-44BC-A2CD-D43E2420B58C}"/>
              </a:ext>
            </a:extLst>
          </p:cNvPr>
          <p:cNvSpPr/>
          <p:nvPr/>
        </p:nvSpPr>
        <p:spPr>
          <a:xfrm>
            <a:off x="2665357" y="3000139"/>
            <a:ext cx="1369221" cy="1405054"/>
          </a:xfrm>
          <a:prstGeom prst="roundRect">
            <a:avLst/>
          </a:prstGeom>
          <a:solidFill>
            <a:srgbClr val="FFF7FF"/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9A0D2E5F-E3CD-4C9F-9ED7-09151B060C3A}"/>
              </a:ext>
            </a:extLst>
          </p:cNvPr>
          <p:cNvSpPr/>
          <p:nvPr/>
        </p:nvSpPr>
        <p:spPr>
          <a:xfrm>
            <a:off x="5057747" y="2986508"/>
            <a:ext cx="1304925" cy="1405054"/>
          </a:xfrm>
          <a:prstGeom prst="roundRect">
            <a:avLst/>
          </a:prstGeom>
          <a:solidFill>
            <a:srgbClr val="E1FFFF"/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79F7E6-1148-469A-9E9D-D0FD5A0E036C}"/>
              </a:ext>
            </a:extLst>
          </p:cNvPr>
          <p:cNvSpPr txBox="1"/>
          <p:nvPr/>
        </p:nvSpPr>
        <p:spPr>
          <a:xfrm>
            <a:off x="5023501" y="3102501"/>
            <a:ext cx="1407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Drug Overdose Death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A45E11-49B4-43CC-8D63-2A10A830EEC6}"/>
              </a:ext>
            </a:extLst>
          </p:cNvPr>
          <p:cNvSpPr txBox="1"/>
          <p:nvPr/>
        </p:nvSpPr>
        <p:spPr>
          <a:xfrm>
            <a:off x="2665357" y="3301872"/>
            <a:ext cx="1277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Hospital Care</a:t>
            </a:r>
          </a:p>
        </p:txBody>
      </p:sp>
    </p:spTree>
    <p:extLst>
      <p:ext uri="{BB962C8B-B14F-4D97-AF65-F5344CB8AC3E}">
        <p14:creationId xmlns:p14="http://schemas.microsoft.com/office/powerpoint/2010/main" val="263576538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82E8-51A2-4AA8-AB67-612CEADC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NHCS – NDI – DIM Data Available in the RDC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5150D-8A73-44C5-A9E4-04A5637FCC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2014 NHCS linked to the 2014 and 2015 NDI and DIM</a:t>
            </a:r>
          </a:p>
          <a:p>
            <a:r>
              <a:rPr lang="en-US" b="1" i="1" dirty="0"/>
              <a:t>Available in 2020</a:t>
            </a:r>
            <a:r>
              <a:rPr lang="en-US" dirty="0"/>
              <a:t>: 2016 NHCS linked to the 2016 and 2017 NDI and DIM</a:t>
            </a:r>
          </a:p>
          <a:p>
            <a:r>
              <a:rPr lang="en-US" dirty="0">
                <a:hlinkClick r:id="rId3"/>
              </a:rPr>
              <a:t>https://www.cdc.gov/rdc/data/b1/PCOR_III_data_doc.pdf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A57849C-A32D-4FD7-A73B-764988DB6E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085559"/>
              </p:ext>
            </p:extLst>
          </p:nvPr>
        </p:nvGraphicFramePr>
        <p:xfrm>
          <a:off x="3476603" y="2423522"/>
          <a:ext cx="1790643" cy="2317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Acrobat Document" r:id="rId4" imgW="5829262" imgH="7543800" progId="AcroExch.Document.2015">
                  <p:embed/>
                </p:oleObj>
              </mc:Choice>
              <mc:Fallback>
                <p:oleObj name="Acrobat Document" r:id="rId4" imgW="5829262" imgH="7543800" progId="AcroExch.Document.2015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DF52F33-B5C3-42FC-88C2-84801D075F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76603" y="2423522"/>
                        <a:ext cx="1790643" cy="2317516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797066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5F7EC-73F9-41BE-B755-F9D27DD5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33135"/>
          </a:xfrm>
        </p:spPr>
        <p:txBody>
          <a:bodyPr/>
          <a:lstStyle/>
          <a:p>
            <a:r>
              <a:rPr lang="en-US" dirty="0"/>
              <a:t>Data Source: CMS Master Beneficiary Summary 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00572-9D36-4B21-9DB5-0D5C6D8AEB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Contains data on all Medicare beneficiaries enrolled in/or entitled to Medicare within the calendar year</a:t>
            </a:r>
          </a:p>
          <a:p>
            <a:r>
              <a:rPr lang="en-US" dirty="0"/>
              <a:t>Includes reason for entitlement</a:t>
            </a:r>
          </a:p>
          <a:p>
            <a:pPr lvl="1"/>
            <a:r>
              <a:rPr lang="en-US" dirty="0"/>
              <a:t>Medicare and Medicaid dual eligibility status</a:t>
            </a:r>
          </a:p>
          <a:p>
            <a:r>
              <a:rPr lang="en-US" dirty="0"/>
              <a:t>Indicates participation in Medicare Advantage or Fee-for-Service Medicare</a:t>
            </a:r>
          </a:p>
          <a:p>
            <a:r>
              <a:rPr lang="en-US" dirty="0">
                <a:solidFill>
                  <a:srgbClr val="7F7F7F">
                    <a:lumMod val="75000"/>
                  </a:srgbClr>
                </a:solidFill>
              </a:rPr>
              <a:t>Allows for leveraging information on comorbidities (e.g., CMS’ Chronic Conditions Data Warehouse) and Medicare coverage that may be associated with hospital-related service outcomes and health outcomes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88A7D-E022-468D-9554-49A6330A8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564" y="4103898"/>
            <a:ext cx="32670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4531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E4503-2B06-43BE-B65D-D75955BA7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NHCS – CMS Linkage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44200-8E8D-42C9-BA5B-4570C32D51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Base (A/B)</a:t>
            </a:r>
            <a:r>
              <a:rPr lang="en-US" dirty="0"/>
              <a:t>: beneficiary characteristics, monthly entitlement indicators, reasons for entitlement (initial and current), and monthly Medicare Advantage indicators.</a:t>
            </a:r>
          </a:p>
          <a:p>
            <a:r>
              <a:rPr lang="en-US" b="1" dirty="0"/>
              <a:t>Part D</a:t>
            </a:r>
            <a:r>
              <a:rPr lang="en-US" dirty="0"/>
              <a:t>: variables specific to Medicare Part D Prescription Drug Plan.</a:t>
            </a:r>
          </a:p>
          <a:p>
            <a:r>
              <a:rPr lang="en-US" b="1" dirty="0"/>
              <a:t>Cost &amp; Utilization</a:t>
            </a:r>
            <a:r>
              <a:rPr lang="en-US" dirty="0"/>
              <a:t>: summarized information about the service utilization and Medicare payment amounts by type of claim, including prescription drugs.</a:t>
            </a:r>
          </a:p>
          <a:p>
            <a:r>
              <a:rPr lang="en-US" b="1" dirty="0"/>
              <a:t>Conditions</a:t>
            </a:r>
            <a:r>
              <a:rPr lang="en-US" dirty="0"/>
              <a:t>: variables that indicate a Medicare </a:t>
            </a:r>
          </a:p>
          <a:p>
            <a:pPr marL="0" indent="0">
              <a:buNone/>
            </a:pPr>
            <a:r>
              <a:rPr lang="en-US" dirty="0"/>
              <a:t>      beneficiary has received a service or treatment</a:t>
            </a:r>
          </a:p>
          <a:p>
            <a:pPr marL="0" indent="0">
              <a:buNone/>
            </a:pPr>
            <a:r>
              <a:rPr lang="en-US" dirty="0"/>
              <a:t>      for selected chronic health conditions.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B8AEAA5-7D67-4E74-AAE7-6D051A4091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6533417"/>
              </p:ext>
            </p:extLst>
          </p:nvPr>
        </p:nvGraphicFramePr>
        <p:xfrm>
          <a:off x="5924111" y="3256676"/>
          <a:ext cx="3664688" cy="197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C858A4B8-A828-4E69-97F1-E7C4FE0785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18" y="4178184"/>
            <a:ext cx="297561" cy="16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09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818EE-8B85-4816-BC3A-43C21108D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NHCS – CMS MBSF data in the RDC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A4B49-D6F3-472B-9582-5045CFF628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2014 NHCS data linked to the 2014 and 2015 CMS MBSF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hlinkClick r:id="rId3"/>
              </a:rPr>
              <a:t>https://www.cdc.gov/nchs/data-linkage/CMS-Medicare-Restricted.htm</a:t>
            </a:r>
            <a:r>
              <a:rPr lang="en-US" dirty="0"/>
              <a:t>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1ACCA9E-B220-484E-ACA3-585AD5B812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955656"/>
              </p:ext>
            </p:extLst>
          </p:nvPr>
        </p:nvGraphicFramePr>
        <p:xfrm>
          <a:off x="294293" y="2827633"/>
          <a:ext cx="2010218" cy="1553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Acrobat Document" r:id="rId4" imgW="7543800" imgH="5829480" progId="AcroExch.Document.2015">
                  <p:embed/>
                </p:oleObj>
              </mc:Choice>
              <mc:Fallback>
                <p:oleObj name="Acrobat Document" r:id="rId4" imgW="7543800" imgH="5829480" progId="AcroExch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293" y="2827633"/>
                        <a:ext cx="2010218" cy="1553323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42278D-C854-45FD-857D-B4359290F2D4}"/>
              </a:ext>
            </a:extLst>
          </p:cNvPr>
          <p:cNvSpPr txBox="1"/>
          <p:nvPr/>
        </p:nvSpPr>
        <p:spPr>
          <a:xfrm>
            <a:off x="294293" y="2458301"/>
            <a:ext cx="201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Base (A/B)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3AE90BF-A3B2-48E5-B39F-B97857A0B9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829854"/>
              </p:ext>
            </p:extLst>
          </p:nvPr>
        </p:nvGraphicFramePr>
        <p:xfrm>
          <a:off x="2466571" y="2827632"/>
          <a:ext cx="2010218" cy="1553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Acrobat Document" r:id="rId6" imgW="7543775" imgH="5829101" progId="AcroExch.Document.2015">
                  <p:embed/>
                </p:oleObj>
              </mc:Choice>
              <mc:Fallback>
                <p:oleObj name="Acrobat Document" r:id="rId6" imgW="7543775" imgH="5829101" progId="AcroExch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66571" y="2827632"/>
                        <a:ext cx="2010218" cy="1553323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3513AA0-823D-473E-A155-33E1F6A4B630}"/>
              </a:ext>
            </a:extLst>
          </p:cNvPr>
          <p:cNvSpPr txBox="1"/>
          <p:nvPr/>
        </p:nvSpPr>
        <p:spPr>
          <a:xfrm>
            <a:off x="2466571" y="2458301"/>
            <a:ext cx="201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Part D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88046D6-740D-438F-B5D6-39A91AE977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475321"/>
              </p:ext>
            </p:extLst>
          </p:nvPr>
        </p:nvGraphicFramePr>
        <p:xfrm>
          <a:off x="4668885" y="2827631"/>
          <a:ext cx="2010220" cy="1553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Acrobat Document" r:id="rId8" imgW="7543775" imgH="5829101" progId="AcroExch.Document.2015">
                  <p:embed/>
                </p:oleObj>
              </mc:Choice>
              <mc:Fallback>
                <p:oleObj name="Acrobat Document" r:id="rId8" imgW="7543775" imgH="5829101" progId="AcroExch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68885" y="2827631"/>
                        <a:ext cx="2010220" cy="1553324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93F8FC6-250C-4C01-B194-A62070E5B346}"/>
              </a:ext>
            </a:extLst>
          </p:cNvPr>
          <p:cNvSpPr txBox="1"/>
          <p:nvPr/>
        </p:nvSpPr>
        <p:spPr>
          <a:xfrm>
            <a:off x="4668885" y="2458298"/>
            <a:ext cx="201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Cost &amp; Utilization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DECA5A1-33D9-4E46-87A2-4F6A328A83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84625"/>
              </p:ext>
            </p:extLst>
          </p:nvPr>
        </p:nvGraphicFramePr>
        <p:xfrm>
          <a:off x="6841163" y="2827630"/>
          <a:ext cx="2010221" cy="155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Acrobat Document" r:id="rId10" imgW="7543775" imgH="5829101" progId="AcroExch.Document.2015">
                  <p:embed/>
                </p:oleObj>
              </mc:Choice>
              <mc:Fallback>
                <p:oleObj name="Acrobat Document" r:id="rId10" imgW="7543775" imgH="5829101" progId="AcroExch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41163" y="2827630"/>
                        <a:ext cx="2010221" cy="1553325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9EB44B3-71CD-4BF3-BB07-0AE9FB21F2ED}"/>
              </a:ext>
            </a:extLst>
          </p:cNvPr>
          <p:cNvSpPr txBox="1"/>
          <p:nvPr/>
        </p:nvSpPr>
        <p:spPr>
          <a:xfrm>
            <a:off x="6839664" y="2458298"/>
            <a:ext cx="201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Chronic Conditions</a:t>
            </a:r>
          </a:p>
        </p:txBody>
      </p:sp>
    </p:spTree>
    <p:extLst>
      <p:ext uri="{BB962C8B-B14F-4D97-AF65-F5344CB8AC3E}">
        <p14:creationId xmlns:p14="http://schemas.microsoft.com/office/powerpoint/2010/main" val="55982075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F39A4-367E-4CA1-8275-F55F69D3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Access to the NHCS RDC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9B86D-9B35-460D-B276-5BEFE00095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553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9FA89-7DDB-4F30-8207-8BBD88EA8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Access with a Research Proposal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0E1CF-9D80-4DFF-9909-1A7090809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Researchers must submit a research proposal.</a:t>
            </a:r>
          </a:p>
          <a:p>
            <a:r>
              <a:rPr lang="en-US" dirty="0"/>
              <a:t>The proposal must have the following criteria:</a:t>
            </a:r>
          </a:p>
          <a:p>
            <a:pPr lvl="1"/>
            <a:r>
              <a:rPr lang="en-US" dirty="0"/>
              <a:t>A well-defined research question that addresses a public health concern.</a:t>
            </a:r>
          </a:p>
          <a:p>
            <a:pPr lvl="1"/>
            <a:r>
              <a:rPr lang="en-US" dirty="0"/>
              <a:t>Explanation of what restricted-use variables are needed to complete the project and why.</a:t>
            </a:r>
          </a:p>
          <a:p>
            <a:pPr lvl="1"/>
            <a:r>
              <a:rPr lang="en-US" dirty="0"/>
              <a:t>The disclosure risk associated with:</a:t>
            </a:r>
          </a:p>
          <a:p>
            <a:pPr lvl="2"/>
            <a:r>
              <a:rPr lang="en-US" sz="1800" dirty="0"/>
              <a:t>The requested restricted-use variables</a:t>
            </a:r>
          </a:p>
          <a:p>
            <a:pPr lvl="2"/>
            <a:r>
              <a:rPr lang="en-US" sz="1800" dirty="0"/>
              <a:t>The requested mode of access</a:t>
            </a:r>
          </a:p>
          <a:p>
            <a:pPr lvl="2"/>
            <a:r>
              <a:rPr lang="en-US" sz="1800" dirty="0"/>
              <a:t>Analytic plan (this includes statistical methods) and</a:t>
            </a:r>
          </a:p>
          <a:p>
            <a:pPr lvl="2"/>
            <a:r>
              <a:rPr lang="en-US" sz="1800" dirty="0"/>
              <a:t>The nature and composition of your planned output.</a:t>
            </a:r>
          </a:p>
        </p:txBody>
      </p:sp>
    </p:spTree>
    <p:extLst>
      <p:ext uri="{BB962C8B-B14F-4D97-AF65-F5344CB8AC3E}">
        <p14:creationId xmlns:p14="http://schemas.microsoft.com/office/powerpoint/2010/main" val="153199766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BD92-9F7A-4486-AA29-8600906D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RDC Analyst	‘s Role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7A8CA-2D31-4A12-BF0C-674C2A2CC2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Each proposal will be assigned an RDC Analyst.</a:t>
            </a:r>
          </a:p>
          <a:p>
            <a:pPr lvl="1"/>
            <a:r>
              <a:rPr lang="en-US" dirty="0"/>
              <a:t>Facilitates the review</a:t>
            </a:r>
          </a:p>
          <a:p>
            <a:pPr lvl="1"/>
            <a:r>
              <a:rPr lang="en-US" dirty="0"/>
              <a:t>Creates the analytic data set and provides it to the RDC location described in your proposal</a:t>
            </a:r>
          </a:p>
          <a:p>
            <a:pPr lvl="1"/>
            <a:r>
              <a:rPr lang="en-US" dirty="0"/>
              <a:t>Accepts payment</a:t>
            </a:r>
          </a:p>
          <a:p>
            <a:pPr lvl="1"/>
            <a:r>
              <a:rPr lang="en-US" dirty="0"/>
              <a:t>Accepts NCHS Confidentiality required paperwork</a:t>
            </a:r>
          </a:p>
          <a:p>
            <a:pPr lvl="1"/>
            <a:r>
              <a:rPr lang="en-US" dirty="0"/>
              <a:t>Reviews your output for disclosure risk</a:t>
            </a:r>
          </a:p>
          <a:p>
            <a:pPr lvl="1"/>
            <a:r>
              <a:rPr lang="en-US" dirty="0"/>
              <a:t>Provides your approved output</a:t>
            </a:r>
          </a:p>
        </p:txBody>
      </p:sp>
    </p:spTree>
    <p:extLst>
      <p:ext uri="{BB962C8B-B14F-4D97-AF65-F5344CB8AC3E}">
        <p14:creationId xmlns:p14="http://schemas.microsoft.com/office/powerpoint/2010/main" val="330514893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19FB0-43F9-47AA-BA96-4A69B5B5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A1FBA-FB4C-497F-A8FF-246876D0E3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Determine the need and identify the restricted-use 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Determine preferred location of access.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Draft your research proposal.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Submit your proposal (using the Proposal Format, include page numbers) as one document to </a:t>
            </a:r>
            <a:r>
              <a:rPr lang="en-US" dirty="0">
                <a:hlinkClick r:id="rId2"/>
              </a:rPr>
              <a:t>rdca@cdc.gov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Wait for comments form the NCHS Review Committee and respond quickly to expedite any proposal revisions.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Updated your proposal when there are changes.</a:t>
            </a:r>
          </a:p>
        </p:txBody>
      </p:sp>
    </p:spTree>
    <p:extLst>
      <p:ext uri="{BB962C8B-B14F-4D97-AF65-F5344CB8AC3E}">
        <p14:creationId xmlns:p14="http://schemas.microsoft.com/office/powerpoint/2010/main" val="256340413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473FB-6F56-4D8C-8C15-D7534CCF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Drafting a Proposal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70C12-2E6F-4DFE-8947-FCCE2AF58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research proposal must comply with the format in the RDC proposal document.</a:t>
            </a:r>
          </a:p>
          <a:p>
            <a:r>
              <a:rPr lang="en-US" dirty="0">
                <a:hlinkClick r:id="rId3"/>
              </a:rPr>
              <a:t>https://www.cdc.gov/rdc/data/b3/Proposal-Format-v3.2.pdf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8583DAA-3FAD-4BAB-933D-24EC94C3C1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587296"/>
              </p:ext>
            </p:extLst>
          </p:nvPr>
        </p:nvGraphicFramePr>
        <p:xfrm>
          <a:off x="3678960" y="2428166"/>
          <a:ext cx="1786080" cy="2311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Acrobat Document" r:id="rId4" imgW="5829480" imgH="7543800" progId="AcroExch.Document.2015">
                  <p:embed/>
                </p:oleObj>
              </mc:Choice>
              <mc:Fallback>
                <p:oleObj name="Acrobat Document" r:id="rId4" imgW="5829480" imgH="7543800" progId="AcroExch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8960" y="2428166"/>
                        <a:ext cx="1786080" cy="2311610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13465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29B11-8913-4361-86A9-1884C80C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Center for Health Statistics Research Data Centers (RDC)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D8CC8-BB35-4E13-888D-E9A32B8A9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4075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D67DE-FA4B-4296-A77C-659FDDC47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Completed Proposal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FF677-6E8A-4087-BFF3-427EDCC54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Using a NCHS published report, </a:t>
            </a:r>
            <a:r>
              <a:rPr lang="en-US" b="1" dirty="0"/>
              <a:t>National Hospital Care Survey Demonstration Projects Pneumonia Inpatient Hospitalizations and Emergency Department Visits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hlinkClick r:id="rId3"/>
              </a:rPr>
              <a:t>https://www.cdc.gov/nchs/data/nhsr/nhsr116.pdf</a:t>
            </a:r>
            <a:r>
              <a:rPr lang="en-US" dirty="0"/>
              <a:t>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4C81E25-4C16-4932-B89D-5B0959286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511217"/>
              </p:ext>
            </p:extLst>
          </p:nvPr>
        </p:nvGraphicFramePr>
        <p:xfrm>
          <a:off x="1878522" y="2615272"/>
          <a:ext cx="1456682" cy="1885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Acrobat Document" r:id="rId4" imgW="5829262" imgH="7543800" progId="AcroExch.Document.2015">
                  <p:embed/>
                </p:oleObj>
              </mc:Choice>
              <mc:Fallback>
                <p:oleObj name="Acrobat Document" r:id="rId4" imgW="5829262" imgH="7543800" progId="AcroExch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78522" y="2615272"/>
                        <a:ext cx="1456682" cy="1885291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57CF239-9092-4C85-9110-CB42D69361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392992"/>
              </p:ext>
            </p:extLst>
          </p:nvPr>
        </p:nvGraphicFramePr>
        <p:xfrm>
          <a:off x="4697141" y="2554434"/>
          <a:ext cx="1550695" cy="2006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Acrobat Document" r:id="rId6" imgW="5829262" imgH="7543800" progId="AcroExch.Document.2015">
                  <p:embed/>
                </p:oleObj>
              </mc:Choice>
              <mc:Fallback>
                <p:oleObj name="Acrobat Document" r:id="rId6" imgW="5829262" imgH="7543800" progId="AcroExch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7141" y="2554434"/>
                        <a:ext cx="1550695" cy="2006966"/>
                      </a:xfrm>
                      <a:prstGeom prst="rect">
                        <a:avLst/>
                      </a:prstGeom>
                      <a:ln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401074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EBE9A-C1D1-41A0-8103-3E87454CC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Mistakes to Avoid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1D07C-2F2D-4843-A20E-AAFF82A42A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36204"/>
            <a:ext cx="8229600" cy="3341688"/>
          </a:xfrm>
        </p:spPr>
        <p:txBody>
          <a:bodyPr/>
          <a:lstStyle/>
          <a:p>
            <a:r>
              <a:rPr lang="en-US" sz="1800" dirty="0"/>
              <a:t>Do not attempt to misuse the data.</a:t>
            </a:r>
          </a:p>
          <a:p>
            <a:pPr lvl="1"/>
            <a:r>
              <a:rPr lang="en-US" sz="1800" dirty="0"/>
              <a:t>NHCS data are not nationally representative. It cannot be used to produce estimates at the state or national level.</a:t>
            </a:r>
          </a:p>
          <a:p>
            <a:r>
              <a:rPr lang="en-US" sz="1800" dirty="0"/>
              <a:t>Do not request results that could be used to identify a hospital or patient.</a:t>
            </a:r>
          </a:p>
          <a:p>
            <a:pPr lvl="1"/>
            <a:r>
              <a:rPr lang="en-US" sz="1800" dirty="0"/>
              <a:t>Asking for information produced at the county level or zip code level could be used to identify the participating hospital.</a:t>
            </a:r>
          </a:p>
          <a:p>
            <a:pPr lvl="1"/>
            <a:r>
              <a:rPr lang="en-US" sz="1800" dirty="0"/>
              <a:t>Producing results on rare conditions by low geographic levels or month/date of birth.</a:t>
            </a:r>
          </a:p>
          <a:p>
            <a:r>
              <a:rPr lang="en-US" sz="1800" dirty="0"/>
              <a:t>Reduce the need for amendments: </a:t>
            </a:r>
          </a:p>
          <a:p>
            <a:pPr lvl="1"/>
            <a:r>
              <a:rPr lang="en-US" sz="1800" dirty="0"/>
              <a:t>Identify all intended results prior to submission and include the tables in the proposal.</a:t>
            </a:r>
          </a:p>
          <a:p>
            <a:pPr lvl="1"/>
            <a:r>
              <a:rPr lang="en-US" sz="1800" dirty="0"/>
              <a:t>Identify all necessary variables in the submission.</a:t>
            </a:r>
          </a:p>
        </p:txBody>
      </p:sp>
    </p:spTree>
    <p:extLst>
      <p:ext uri="{BB962C8B-B14F-4D97-AF65-F5344CB8AC3E}">
        <p14:creationId xmlns:p14="http://schemas.microsoft.com/office/powerpoint/2010/main" val="202498730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39A6-6A86-477D-A687-61B47AFB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Non-NCHS Data in the RDC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90FEF-81BE-4092-9000-CFD0CA32F9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Non-NCHS data can be merged to restricted use NCHS data in the RDC.</a:t>
            </a:r>
          </a:p>
          <a:p>
            <a:r>
              <a:rPr lang="en-US" dirty="0"/>
              <a:t>Researcher must provide the data and identify how to link the data to the data in the RDC.</a:t>
            </a:r>
          </a:p>
          <a:p>
            <a:r>
              <a:rPr lang="en-US" dirty="0"/>
              <a:t>Example: Identify urban/rural designation of patients in the NHCS data</a:t>
            </a:r>
          </a:p>
          <a:p>
            <a:pPr lvl="1"/>
            <a:r>
              <a:rPr lang="en-US" dirty="0"/>
              <a:t>Patient residence Zip code is available in the NHCS data.</a:t>
            </a:r>
          </a:p>
          <a:p>
            <a:pPr lvl="1"/>
            <a:r>
              <a:rPr lang="en-US" dirty="0"/>
              <a:t>Provide a file with urban/rural designation assigned to Zip code. </a:t>
            </a:r>
          </a:p>
          <a:p>
            <a:pPr lvl="1"/>
            <a:r>
              <a:rPr lang="en-US" dirty="0"/>
              <a:t>Include a data dictionary of the non-NCHS data in the proposal.</a:t>
            </a:r>
          </a:p>
          <a:p>
            <a:pPr lvl="1"/>
            <a:r>
              <a:rPr lang="en-US" dirty="0"/>
              <a:t>Detail the merging of the urban/rural information by Zip code in the proposal.</a:t>
            </a:r>
          </a:p>
          <a:p>
            <a:pPr lvl="1"/>
            <a:r>
              <a:rPr lang="en-US" dirty="0"/>
              <a:t>Detail the intended output by urban/rural designation in the proposal.</a:t>
            </a:r>
          </a:p>
        </p:txBody>
      </p:sp>
    </p:spTree>
    <p:extLst>
      <p:ext uri="{BB962C8B-B14F-4D97-AF65-F5344CB8AC3E}">
        <p14:creationId xmlns:p14="http://schemas.microsoft.com/office/powerpoint/2010/main" val="381458597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955D-09CB-4A6C-8198-0C8CF7A3F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B5525-ED74-4AD1-A279-94D21BFE48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proposal is reviewed by a committee. </a:t>
            </a:r>
          </a:p>
          <a:p>
            <a:r>
              <a:rPr lang="en-US" dirty="0"/>
              <a:t>The proposal will not be reviewed for scientific merit.</a:t>
            </a:r>
          </a:p>
          <a:p>
            <a:r>
              <a:rPr lang="en-US" dirty="0"/>
              <a:t>There are three outcomes of the review:</a:t>
            </a:r>
          </a:p>
          <a:p>
            <a:pPr lvl="1"/>
            <a:r>
              <a:rPr lang="en-US" dirty="0"/>
              <a:t>Revise and resubmit</a:t>
            </a:r>
          </a:p>
          <a:p>
            <a:pPr lvl="1"/>
            <a:r>
              <a:rPr lang="en-US" dirty="0"/>
              <a:t>Approve</a:t>
            </a:r>
          </a:p>
          <a:p>
            <a:pPr lvl="1"/>
            <a:r>
              <a:rPr lang="en-US" dirty="0"/>
              <a:t>Disapprove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95530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D6B39-B6D4-FE47-874C-206D34567B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ACF29-FED8-5F40-972B-780AAF8631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1992B1-9EB4-D248-A3BE-AADA9E10D42B}"/>
              </a:ext>
            </a:extLst>
          </p:cNvPr>
          <p:cNvSpPr/>
          <p:nvPr/>
        </p:nvSpPr>
        <p:spPr>
          <a:xfrm>
            <a:off x="-1" y="4497671"/>
            <a:ext cx="6672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7375E"/>
                </a:solidFill>
                <a:latin typeface="Arial" panose="020B0604020202020204" pitchFamily="34" charset="0"/>
              </a:rPr>
              <a:t>To be informed when the application cycle opens, or if you have any questions, please contact </a:t>
            </a:r>
            <a:r>
              <a:rPr lang="en-US" b="1" dirty="0">
                <a:solidFill>
                  <a:srgbClr val="044A91"/>
                </a:solidFill>
                <a:latin typeface="Arial" panose="020B0604020202020204" pitchFamily="34" charset="0"/>
              </a:rPr>
              <a:t>nchs@academyhealth.org</a:t>
            </a:r>
            <a:r>
              <a:rPr lang="en-US" dirty="0">
                <a:solidFill>
                  <a:srgbClr val="17375E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C7882EA-FDDC-F649-82AA-23B1B22A8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" t="656" r="1398"/>
          <a:stretch/>
        </p:blipFill>
        <p:spPr>
          <a:xfrm>
            <a:off x="0" y="0"/>
            <a:ext cx="9144000" cy="505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5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Geoff Jackson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u="sng" dirty="0"/>
              <a:t>email</a:t>
            </a:r>
            <a:r>
              <a:rPr lang="en-US" dirty="0"/>
              <a:t>: mlq2@cdc.gov 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u="sng" dirty="0"/>
              <a:t>phone number</a:t>
            </a:r>
            <a:r>
              <a:rPr lang="en-US" dirty="0"/>
              <a:t>: 301-458-4703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107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3273-CB72-44DC-99FC-53CB3668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Data Center (RDC)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D198E-3F64-4886-AA89-8AB652EE36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158875"/>
            <a:ext cx="8229600" cy="3341688"/>
          </a:xfrm>
        </p:spPr>
        <p:txBody>
          <a:bodyPr/>
          <a:lstStyle/>
          <a:p>
            <a:r>
              <a:rPr lang="en-US" dirty="0"/>
              <a:t>The RDC is operated by the National Center for Health Statistics and allows researchers access to restricted-use data.</a:t>
            </a:r>
          </a:p>
          <a:p>
            <a:r>
              <a:rPr lang="en-US" dirty="0"/>
              <a:t>The RDC is responsible for protecting the confidentiality of survey respondents, study subjects, or institutions while providing access to restricted-use data for statistical purposes. </a:t>
            </a:r>
          </a:p>
          <a:p>
            <a:r>
              <a:rPr lang="en-US" dirty="0"/>
              <a:t>To access the data in the RDC you must submit a proposal outlining the requested analysis and results.</a:t>
            </a:r>
          </a:p>
          <a:p>
            <a:r>
              <a:rPr lang="en-US" dirty="0"/>
              <a:t>The estimated project cost is $3,000 with a range of $1,800 to $12,000. (For more info on fees: </a:t>
            </a:r>
            <a:r>
              <a:rPr lang="en-US" dirty="0">
                <a:hlinkClick r:id="rId2"/>
              </a:rPr>
              <a:t>https://www.cdc.gov/rdc/b5aprovproj/ap540.htm</a:t>
            </a:r>
            <a:r>
              <a:rPr lang="en-US" dirty="0"/>
              <a:t>) </a:t>
            </a:r>
          </a:p>
          <a:p>
            <a:r>
              <a:rPr lang="en-US" dirty="0"/>
              <a:t>Complete the confidentiality training and forms. (</a:t>
            </a:r>
            <a:r>
              <a:rPr lang="en-US" dirty="0">
                <a:hlinkClick r:id="rId3"/>
              </a:rPr>
              <a:t>https://www.cdc.gov/rdc/b4confidisc/cfd400.htm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4956700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F00E2-FC92-44EC-85C6-D318F8A6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RDC Locations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12576-8ADA-4B95-89AD-A6B19F53DE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NCHS RDC locations are: </a:t>
            </a:r>
          </a:p>
          <a:p>
            <a:pPr lvl="1"/>
            <a:r>
              <a:rPr lang="en-US" dirty="0"/>
              <a:t>Hyattsville, MD at NCHS headquarters</a:t>
            </a:r>
          </a:p>
          <a:p>
            <a:pPr lvl="1"/>
            <a:r>
              <a:rPr lang="en-US" dirty="0"/>
              <a:t>Atlanta, GA at the CDC Century Center Campus</a:t>
            </a:r>
          </a:p>
          <a:p>
            <a:pPr lvl="1"/>
            <a:r>
              <a:rPr lang="en-US" dirty="0"/>
              <a:t>Washington, DC at the Department of Health and Human Services headquarters</a:t>
            </a:r>
          </a:p>
          <a:p>
            <a:pPr lvl="1"/>
            <a:r>
              <a:rPr lang="en-US" dirty="0"/>
              <a:t>Rockville, MD at the Agency for Healthcare Research and Quality</a:t>
            </a:r>
          </a:p>
          <a:p>
            <a:r>
              <a:rPr lang="en-US" dirty="0"/>
              <a:t>Federal Statistical RDC (formerly known as Census RDC) are located throughout the country and are partnerships between federal statistical agencies and leading research intuitions. </a:t>
            </a:r>
            <a:r>
              <a:rPr lang="en-US" i="1" dirty="0"/>
              <a:t>Note: FSRDCs may charge additional fees.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3178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A9D7-CFC1-41A5-A781-ABEFEBB1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FSRDC locations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D4B274-5C84-4D7F-85BB-8F19CE0E2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329" y="1158875"/>
            <a:ext cx="6517341" cy="3805907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EDC34FBB-D9E5-4DA4-8129-DBE370ABC4DE}"/>
              </a:ext>
            </a:extLst>
          </p:cNvPr>
          <p:cNvSpPr/>
          <p:nvPr/>
        </p:nvSpPr>
        <p:spPr>
          <a:xfrm>
            <a:off x="5486405" y="2864114"/>
            <a:ext cx="377852" cy="347623"/>
          </a:xfrm>
          <a:prstGeom prst="star5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023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E5DB-1970-4BF7-8C4E-BD0C9C0D7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Kentucky FSRDC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6778C-E3DD-4AC3-B65C-2C1CCFB6E2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Located in the Gatton College of Business and Economics on the University of Kentucky campus. </a:t>
            </a:r>
          </a:p>
          <a:p>
            <a:r>
              <a:rPr lang="en-US" dirty="0"/>
              <a:t>Collaboration between the University of Kentucky and the U.S. Census Bureau, and includes consortium partners of Indiana University, The Ohio State University, University of Cincinnati, and University of Louisville.</a:t>
            </a:r>
          </a:p>
          <a:p>
            <a:r>
              <a:rPr lang="en-US" dirty="0"/>
              <a:t>Includes data from the Census Bureau, Bureau of Labor</a:t>
            </a:r>
          </a:p>
          <a:p>
            <a:pPr marL="0" indent="0">
              <a:buNone/>
            </a:pPr>
            <a:r>
              <a:rPr lang="en-US" dirty="0"/>
              <a:t>      Statistics, and the National Center for Health Statistics.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E110F-DE67-44A4-91B6-123910A18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842" y="3048190"/>
            <a:ext cx="1756535" cy="145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0073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B9A4-78F9-4009-B38F-6AFDEBF7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Hospital Care Survey (NHCS) Data in the RDC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2C0A0-B8A3-4C30-B49D-257D284F4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9698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Hospital Care Survey (NHCS)</a:t>
            </a:r>
            <a:br>
              <a:rPr lang="en-US" dirty="0"/>
            </a:br>
            <a:r>
              <a:rPr lang="en-US" dirty="0"/>
              <a:t>Goal and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Goal:</a:t>
            </a:r>
          </a:p>
          <a:p>
            <a:pPr lvl="1"/>
            <a:r>
              <a:rPr lang="en-US" dirty="0"/>
              <a:t>Provide reliable and timely healthcare utilization data for hospital-based settings.</a:t>
            </a:r>
          </a:p>
          <a:p>
            <a:r>
              <a:rPr lang="en-US" dirty="0"/>
              <a:t>Objectives:</a:t>
            </a:r>
          </a:p>
          <a:p>
            <a:pPr lvl="1"/>
            <a:r>
              <a:rPr lang="en-US" dirty="0"/>
              <a:t>Move toward electronic data collection, particularly electronic health records.</a:t>
            </a:r>
          </a:p>
          <a:p>
            <a:pPr lvl="1"/>
            <a:r>
              <a:rPr lang="en-US" dirty="0"/>
              <a:t>Provide benchmark data for comparison to national data.</a:t>
            </a:r>
          </a:p>
          <a:p>
            <a:pPr lvl="1"/>
            <a:r>
              <a:rPr lang="en-US" dirty="0"/>
              <a:t>Link episodes of care across hospital units as well as link to other data sources such as the National Death Index (NDI) and CMS Medicare data.</a:t>
            </a:r>
          </a:p>
        </p:txBody>
      </p:sp>
    </p:spTree>
    <p:extLst>
      <p:ext uri="{BB962C8B-B14F-4D97-AF65-F5344CB8AC3E}">
        <p14:creationId xmlns:p14="http://schemas.microsoft.com/office/powerpoint/2010/main" val="29099387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8357</TotalTime>
  <Words>1699</Words>
  <Application>Microsoft Office PowerPoint</Application>
  <PresentationFormat>On-screen Show (16:9)</PresentationFormat>
  <Paragraphs>191</Paragraphs>
  <Slides>35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Calibri</vt:lpstr>
      <vt:lpstr>Wingdings</vt:lpstr>
      <vt:lpstr>Georgia</vt:lpstr>
      <vt:lpstr>Courier New</vt:lpstr>
      <vt:lpstr>Myriad Web Pro</vt:lpstr>
      <vt:lpstr>Arial</vt:lpstr>
      <vt:lpstr>NCEH_ATSDR_combined</vt:lpstr>
      <vt:lpstr>Acrobat Document</vt:lpstr>
      <vt:lpstr>Successfully Completing a National Center for Health Statistics Research Data Center Request for National Hospital Care Survey Data</vt:lpstr>
      <vt:lpstr>Agenda</vt:lpstr>
      <vt:lpstr>National Center for Health Statistics Research Data Centers (RDC)</vt:lpstr>
      <vt:lpstr>Research Data Center (RDC)</vt:lpstr>
      <vt:lpstr>RDC Locations</vt:lpstr>
      <vt:lpstr>FSRDC locations</vt:lpstr>
      <vt:lpstr>Kentucky FSRDC</vt:lpstr>
      <vt:lpstr>National Hospital Care Survey (NHCS) Data in the RDC</vt:lpstr>
      <vt:lpstr>National Hospital Care Survey (NHCS) Goal and Objectives</vt:lpstr>
      <vt:lpstr>NHCS Sample Design, Data Coverage, and Sources</vt:lpstr>
      <vt:lpstr>NHCS Data in the RDC</vt:lpstr>
      <vt:lpstr>Type of NHCS Data Available in the RDC</vt:lpstr>
      <vt:lpstr>NHCS Core Data Elements</vt:lpstr>
      <vt:lpstr>NHCS RDC Data Dictionaries</vt:lpstr>
      <vt:lpstr>External Data Linked to the NHCS Data </vt:lpstr>
      <vt:lpstr>Data Source: National Death Index (NDI)</vt:lpstr>
      <vt:lpstr>NHCS – NDI Linkage</vt:lpstr>
      <vt:lpstr>NHCS – NDI Data Available in the RDC</vt:lpstr>
      <vt:lpstr>Data Source: Drug Involved in Mortality</vt:lpstr>
      <vt:lpstr>NHCS – NDI – DIM Linkage</vt:lpstr>
      <vt:lpstr>NHCS – NDI – DIM Data Available in the RDC</vt:lpstr>
      <vt:lpstr>Data Source: CMS Master Beneficiary Summary File</vt:lpstr>
      <vt:lpstr>NHCS – CMS Linkage</vt:lpstr>
      <vt:lpstr>NHCS – CMS MBSF data in the RDC</vt:lpstr>
      <vt:lpstr>Requesting Access to the NHCS RDC Data</vt:lpstr>
      <vt:lpstr>Requesting Access with a Research Proposal</vt:lpstr>
      <vt:lpstr>RDC Analyst ‘s Role</vt:lpstr>
      <vt:lpstr>Proposal Process</vt:lpstr>
      <vt:lpstr>Drafting a Proposal</vt:lpstr>
      <vt:lpstr>Example of a Completed Proposal</vt:lpstr>
      <vt:lpstr>Common Mistakes to Avoid</vt:lpstr>
      <vt:lpstr>Merging Non-NCHS Data in the RDC</vt:lpstr>
      <vt:lpstr>Proposal Review</vt:lpstr>
      <vt:lpstr>PowerPoint Presentation</vt:lpstr>
      <vt:lpstr>Contact Information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Ingram, Samuel</cp:lastModifiedBy>
  <cp:revision>489</cp:revision>
  <cp:lastPrinted>2019-02-27T14:02:27Z</cp:lastPrinted>
  <dcterms:created xsi:type="dcterms:W3CDTF">2011-03-17T17:43:16Z</dcterms:created>
  <dcterms:modified xsi:type="dcterms:W3CDTF">2019-10-29T14:43:04Z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